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29"/>
  </p:notesMasterIdLst>
  <p:sldIdLst>
    <p:sldId id="266" r:id="rId3"/>
    <p:sldId id="4326" r:id="rId4"/>
    <p:sldId id="4517" r:id="rId5"/>
    <p:sldId id="4328" r:id="rId6"/>
    <p:sldId id="7087" r:id="rId7"/>
    <p:sldId id="7076" r:id="rId8"/>
    <p:sldId id="7066" r:id="rId9"/>
    <p:sldId id="7067" r:id="rId10"/>
    <p:sldId id="7077" r:id="rId11"/>
    <p:sldId id="7079" r:id="rId12"/>
    <p:sldId id="7078" r:id="rId13"/>
    <p:sldId id="7080" r:id="rId14"/>
    <p:sldId id="7081" r:id="rId15"/>
    <p:sldId id="7082" r:id="rId16"/>
    <p:sldId id="7083" r:id="rId17"/>
    <p:sldId id="7071" r:id="rId18"/>
    <p:sldId id="7074" r:id="rId19"/>
    <p:sldId id="7085" r:id="rId20"/>
    <p:sldId id="7088" r:id="rId21"/>
    <p:sldId id="4570" r:id="rId22"/>
    <p:sldId id="7072" r:id="rId23"/>
    <p:sldId id="7073" r:id="rId24"/>
    <p:sldId id="7086" r:id="rId25"/>
    <p:sldId id="7084" r:id="rId26"/>
    <p:sldId id="7069" r:id="rId27"/>
    <p:sldId id="261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Minion" panose="020B0604020202020204" charset="0"/>
      <p:regular r:id="rId31"/>
      <p:bold r:id="rId32"/>
      <p:italic r:id="rId33"/>
      <p:boldItalic r:id="rId34"/>
    </p:embeddedFont>
    <p:embeddedFont>
      <p:font typeface="Myriad Pro" panose="020B0503030403020204" charset="0"/>
      <p:regular r:id="rId35"/>
      <p:bold r:id="rId36"/>
      <p:italic r:id="rId37"/>
      <p:boldItalic r:id="rId38"/>
    </p:embeddedFont>
    <p:embeddedFont>
      <p:font typeface="Myriad Pro Black" panose="020B0803030403020204" charset="0"/>
      <p:bold r:id="rId39"/>
      <p:boldItalic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000"/>
    <a:srgbClr val="042745"/>
    <a:srgbClr val="F4B183"/>
    <a:srgbClr val="0066FF"/>
    <a:srgbClr val="365F91"/>
    <a:srgbClr val="5F9127"/>
    <a:srgbClr val="2F5066"/>
    <a:srgbClr val="A49375"/>
    <a:srgbClr val="132A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91" autoAdjust="0"/>
  </p:normalViewPr>
  <p:slideViewPr>
    <p:cSldViewPr>
      <p:cViewPr varScale="1">
        <p:scale>
          <a:sx n="82" d="100"/>
          <a:sy n="82" d="100"/>
        </p:scale>
        <p:origin x="3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8:34:49.80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2153 0 24575,'-1'7'0,"0"0"0,-1-1 0,1 1 0,-2-1 0,1 0 0,-1 0 0,-6 12 0,-8 20 0,8-4 0,5-17 0,-1 0 0,0-1 0,-1 1 0,-1-1 0,-1 0 0,-14 22 0,-108 130 0,80-110 0,12-16 0,27-32 0,0 1 0,-1-1 0,0-1 0,-1 0 0,0-1 0,-20 9 0,-30 22 0,39-24 0,0-1 0,-1-1 0,-37 13 0,33-14 0,1 0 0,-42 27 0,-59 40 0,69-40 0,29-20 0,2 0 0,-40 36 0,38-24 0,-2-1 0,-1-2 0,-1-2 0,-2-1 0,-45 24 0,72-44 0,1 2 0,-1-1 0,2 1 0,-1 1 0,1 0 0,0 0 0,0 0 0,-7 12 0,-33 33 0,-118 92 0,138-121 0,2 1 0,-34 40 0,48-48 0,1 1 0,1 0 0,1 1 0,-8 23 0,1-3 0,-15 25 0,-21 51 0,46-100 0,1 1 0,1 0 0,1 0 0,0 0 0,-2 26 0,3-23 0,0 1 0,-2-1 0,-1 1 0,0-1 0,-14 31 0,11-30 0,0 2 0,2-1 0,0 1 0,-3 28 0,-7 45 0,4-34 0,1-6 0,6-33 0,1-1 0,-2 36 0,4-27 0,-2 1 0,-1-1 0,-14 47 0,9-37 0,4-9 0,1 0 0,0 36 0,-6 37 0,-1 13 0,-1 0 0,5-55 0,3 0 0,6 112 0,1-67 0,2-54 0,1-1 0,4 0 0,17 63 0,-25-110 0,35 118 0,-20-71 0,16 83 0,-24-100 0,0 0 0,26 62 0,2 7 0,-21-49 0,14 102 0,-19-81 0,-2-18 0,0 66 0,-6-84 0,1 0 0,2-1 0,2 1 0,1-1 0,20 55 0,-20-67 0,-2 1 0,-1-1 0,3 55 0,-8 87 0,-3-65 0,3 565 0,-2-636 0,-1 0 0,-2 0 0,-12 44 0,-2 16 0,10-36 0,6-27 0,-2-1 0,-9 32 0,-1-1 0,2 1 0,-6 93 0,3-19 0,6-35 0,4 177 0,7-168 0,-1-109 1,0-1 0,0 1 0,0 0 0,0 0 0,0 0 0,0 0 0,1 0 0,-1 0 0,0 0 0,0 0 0,0 0 0,0 0 0,0 0-1,0 0 1,0 0 0,1 0 0,-1 0 0,0 0 0,0 0 0,0 0 0,0 0 0,0 0 0,0 0 0,1 0 0,-1 0 0,0 0 0,0 0 0,0 0 0,0 0 0,0 0-1,0 0 1,0 0 0,1 0 0,-1 0 0,0 0 0,0 0 0,0 0 0,0 0 0,0 1 0,0-1 0,6-14-1405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8:35:13.788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3942 1 24575,'-2'7'0,"1"1"0,-2-1 0,1 1 0,-1-1 0,0 0 0,-1 0 0,1 0 0,-9 12 0,9-15 0,-47 71 0,-4-1 0,-3-3 0,-77 73 0,76-91 0,-82 57 0,76-61 0,-1-4 0,-83 44 0,81-51 0,-94 69 0,32-13 0,-4-5 0,-4-6 0,-189 83 0,36-30 0,-37 7 0,192-72 0,71-35 0,-85 34 0,38-17 0,41-17 0,-6 1 0,-78 33 0,9-2 0,106-55 0,24-8 0,1-1 0,-25 13 0,-180 95 0,198-100 0,-31 23 0,7-5 0,32-22 0,-1 0 0,1 1 0,1 1 0,0 0 0,0 1 0,1 0 0,0 0 0,1 1 0,0 1 0,1 0 0,-8 14 0,5-4 0,6-11 0,0 0 0,0 0 0,1 1 0,-6 24 0,2 9 0,1-1 0,-2 85 0,9 30 0,4 229 0,0-324 0,3 0 0,2 0 0,4-1 0,2 0 0,27 76 0,-14-66 0,3-2 0,2 0 0,45 68 0,139 170 0,-206-296 0,367 470 0,-284-385 0,107 86 0,-65-62 0,13 10 0,-53-49 0,111 124 0,-168-163 0,104 133 0,-108-129 0,-7-9 0,34 62 0,-54-86 0,0 0 0,-1 0 0,0 0 0,-2 1 0,0-1 0,-1 1 0,2 33 0,-4 350 0,-3-177 0,2 8 0,0-649-1365,0 386-5461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8:35:16.877"/>
    </inkml:context>
    <inkml:brush xml:id="br0">
      <inkml:brushProperty name="width" value="0.0441" units="cm"/>
      <inkml:brushProperty name="height" value="0.0441" units="cm"/>
      <inkml:brushProperty name="color" value="#FFC114"/>
    </inkml:brush>
  </inkml:definitions>
  <inkml:trace contextRef="#ctx0" brushRef="#br0">2102 1 24575,'-19'0'0,"0"2"0,-1 1 0,1 0 0,0 1 0,0 1 0,-19 8 0,-109 54 0,37-15 0,68-33 0,0 2 0,-58 40 0,-71 64 0,135-97 0,-324 268 0,319-259 0,-23 19 0,3 3 0,-64 79 0,105-112 0,-195 272 0,126-132 0,22-36 0,39-72 0,2 2 0,3 0 0,-23 92 0,2-6 0,23-74 0,2 1 0,-15 132 0,16 152 0,20 584 0,1-868 0,2 0 0,23 109 0,57 139 0,4-6 0,-65-221 0,15 49 0,65 289 0,-41-137 0,7 45 0,-56-167 0,-2-12 0,-7-123-341,-1 1 0,-1-1-1,-5 66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07T18:39:21.401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2413 0,'-6'4,"1"0,-1-1,0 0,0 0,0 0,0-1,0 1,-12 1,-14 6,-118 56,-155 94,63-44,240-115,1-1,0 1,0-1,0 1,0-1,0 1,0 0,0 0,1-1,-1 1,0 0,0 0,0 0,1 0,-2 2,2-3,0 0,0 1,0-1,1 0,-1 1,0-1,0 0,0 1,0-1,0 0,0 1,1-1,-1 0,0 1,0-1,0 0,1 0,-1 1,0-1,1 0,-1 0,0 1,0-1,1 0,-1 0,0 0,1 0,-1 1,0-1,1 0,0 0,3 1,0 0,1 0,-1-1,1 1,-1-1,1 0,-1 0,5-2,71-14,83-28,-10 1,224-40,-82 20,-276 59,-8 0,1 1,0 1,0 0,25 0,-37 2,1 0,0 0,-1 0,1 0,0 0,-1 0,1 0,0 0,0 0,-1 0,1 0,0 0,-1 0,1 1,0-1,-1 0,1 0,-1 1,1-1,0 1,-1-1,1 0,-1 1,1-1,-1 1,1-1,-1 1,1-1,-1 1,0 0,1-1,-1 1,0-1,0 1,1 0,-1-1,0 1,0 0,0 0,0-1,0 1,0 0,0-1,0 1,0 0,0-1,0 1,0 0,0-1,0 1,-1 0,1-1,0 1,-1 0,1-1,0 1,-1 0,-3 4,1 0,-1 0,0-1,0 1,-10 7,-31 22,-1-2,-99 51,-115 34,144-67,-87 36,-233 113,400-180,1 3,1 0,1 3,-38 36,56-47,1 1,1 0,0 1,1 1,1 0,0 0,2 1,0 0,1 1,-9 29,17-47,0 0,0 0,0 0,0 0,0 0,0 0,0 0,0 0,0 1,0-1,1 0,-1 0,1 0,-1 0,1 0,-1 0,1 0,-1-1,1 1,0 0,-1 0,1 0,0-1,0 1,0 0,-1 0,1-1,0 1,0-1,0 1,0-1,0 0,0 1,0-1,0 0,1 1,-1-1,0 0,0 0,1 0,9 1,0 0,0 0,13-2,-16 1,61-6,-1-2,0-4,102-31,-89 21,156-22,-224 42,36-1,-47 3,1 0,0 0,0 0,0 0,-1 1,1-1,0 1,0 0,-1 0,1 0,-1 0,5 3,-6-4,0 1,-1 0,1 0,-1 0,1 0,-1 0,1 0,-1 0,0 0,1 0,-1 0,0 0,0 0,0 0,0 0,0 0,0 1,0-1,0 0,0 0,0 0,-1 0,1 0,0 0,-1 0,1 0,-1 0,1 0,-1 0,0 0,0 0,-24 31,-12 2,-1-1,-2-2,-56 33,9-5,-154 116,201-140,39-34,0 0,0 0,0 0,0 1,0-1,0 0,1 1,-1-1,1 0,-1 1,1-1,-1 1,1 1,0-2,0 0,0 0,0-1,1 1,-1 0,0-1,1 1,-1-1,0 1,1 0,-1-1,1 1,-1-1,1 1,-1-1,1 1,-1-1,1 1,0-1,-1 0,1 1,0-1,-1 0,1 0,0 1,-1-1,1 0,0 0,-1 0,2 0,2 1,1-1,-1 0,1 0,-1 0,0 0,1-1,-1 1,0-1,1 0,5-3,46-21,-31 13,210-101,102-46,-284 136,70-40,-165 73,-709 330,674-303,-152 86,211-114,0 0,1 2,-24 18,-3 16,37-37,0 0,0 0,-1-1,1 0,-2 0,1-1,-1 0,-14 7,-1-4,18-8,1 1,0 0,0-1,-1 2,1-1,0 1,1 0,-1 0,-7 6,12-9,0 1,0-1,0 0,0 0,-1 1,1-1,0 0,0 1,0-1,0 0,0 1,0-1,0 0,0 0,0 1,0-1,0 0,0 1,1-1,-1 0,0 1,0-1,0 0,0 0,0 1,1-1,-1 0,0 0,0 1,0-1,1 0,-1 0,0 0,0 1,1-1,-1 0,0 0,0 0,1 0,-1 0,0 1,1-1,-1 0,0 0,1 0,-1 0,0 0,0 0,1 0,-1 0,0 0,1 0,22 1,29-5,0-3,0-2,82-26,-53 13,210-68,-240 72,-40 16,-15 7,-24 13,19-12,-170 110,-226 154,302-194,-165 159,218-186,23-25,1 2,2 0,0 2,-37 58,60-85,0 1,0-1,0 0,0 1,0-1,0 1,1-1,-1 1,1-1,-1 1,1 0,0-1,-1 1,1 0,0-1,0 1,0 0,1-1,-1 1,0-1,0 1,1 0,-1-1,1 1,0-1,-1 1,1-1,0 1,0-1,0 0,0 1,0-1,0 0,0 0,0 1,1-1,-1 0,0 0,1-1,-1 1,1 0,-1 0,1-1,-1 1,1-1,1 1,8 2,0-1,0 0,0-1,0 0,20-1,4-3,0-1,-1-2,0-1,55-19,129-63,-155 61,9-8,-72 36,1 0,-1 0,1 0,-1 0,1 0,-1-1,1 1,-1 0,1 0,-1-1,1 1,-1 0,1-1,-1 1,1 0,-1-1,0 1,1-1,-1 1,0-1,1 1,-1-1,0 1,0-1,0 1,1-1,-1 1,0-1,-37 9,-21 14,0 3,-104 61,-45 20,182-96,22-13,7-5,11-10,112-110,221-172,-310 273,1 2,1 1,44-18,-71 37,-1 0,1 1,0 1,0 0,1 1,-1 0,1 1,-1 1,1 0,13 2,-26-2,0 0,0 0,1 0,-1 0,0 1,0-1,0 0,1 1,-1-1,0 1,0-1,0 1,0 0,0-1,0 1,0 0,2 2,-3-3,1 1,-1 0,0 0,0-1,1 1,-1 0,0 0,0 0,0-1,0 1,0 0,0 0,0 0,0 0,-1-1,1 1,0 0,0 0,-1-1,0 2,-2 5,-1-1,0 0,0-1,-1 1,-7 6,-36 32,-3-2,-83 54,0-2,55-29,3 3,-129 150,200-212,0 0,0 1,1-1,0 1,-4 8,8-14,-1-1,1 1,0 0,0-1,-1 1,1 0,0-1,0 1,0 0,0-1,0 1,0 0,0 0,0-1,0 1,0 0,1-1,-1 1,0 0,0-1,1 1,-1-1,0 1,1 0,0 0,0 0,1 0,-1-1,1 1,0-1,-1 1,1-1,-1 0,1 1,0-1,-1 0,1 0,0 0,-1 0,1-1,-1 1,4-1,42-11,0-2,-1-2,69-35,-75 33,53-25,103-43,-195 85,0 0,1 1,-1-1,0 1,0-1,1 1,-1-1,1 1,-1 0,0 0,1 0,-1 0,0 0,1 0,-1 0,1 0,1 1,-3 7,-14 7,-18 11,-2-1,-1-2,-41 21,2-2,-378 254,418-271,16-14,1 1,1 1,0 1,-23 25,39-39,-1 0,1 1,0-1,-1 1,1-1,-1 1,1-1,0 1,-1-1,1 1,0-1,0 1,-1 0,1-1,0 1,0-1,0 1,0 0,0-1,0 1,0 0,0-1,0 1,0-1,0 1,0 1,15 1,28-11,53-23,102-47,89-58,-287 136,45-25,-37 18,-30 15,-100 50,-118 76,31-15,-133 71,313-173,2 2,0 1,1 1,1 1,-28 32,-44 64,96-117,-1 2,0-1,0 0,1 0,0 0,-1 1,1-1,0 1,0-1,0 1,0 2,1-5,0 0,0 1,0-1,0 0,0 1,0-1,1 0,-1 1,0-1,0 0,0 0,1 1,-1-1,0 0,0 0,1 0,-1 1,0-1,0 0,1 0,-1 0,0 0,1 0,-1 1,0-1,1 0,-1 0,0 0,1 0,-1 0,25-2,20-10,0-2,-1-1,72-38,-55 25,170-74,97-44,-210 84,-84 41,0 3,2 0,0 2,1 2,43-10,-49 16,-19 5,0 0,1 0,-1 2,0-1,1 1,24 2,-36-1,0 0,0 0,0 0,0 0,-1 0,1 1,0-1,0 0,0 0,0 1,-1-1,1 1,0-1,0 0,-1 1,1 0,0-1,-1 1,1-1,0 1,-1 0,1-1,-1 1,1 0,-1 0,0-1,1 1,-1 0,0 0,1 0,-1-1,0 1,0 0,0 0,0 0,0 0,0 0,0 0,0 0,-1 3,0-1,0 1,-1-1,1 0,-1 0,0 0,0 0,0 0,-4 4,-22 24,-2-1,-58 46,-79 42,96-71,-118 104,167-131,1 0,1 2,0 1,2 1,-17 28,20-29,0-1,-2-1,0-1,-2 0,-22 18,-38 44,59-52,16-14,4-15,0-1,0 0,0 1,0-1,1 0,-1 1,0-1,0 0,1 1,-1-1,0 0,1 1,-1-1,0 0,1 0,-1 1,0-1,1 0,-1 0,0 0,1 0,-1 1,0-1,1 0,-1 0,1 0,-1 0,1 0,-1 0,0 0,1 0,-1 0,1 0,0 0,15-4,0 1,0-2,0 0,-1-1,0 0,0-1,22-15,-3 4,398-203,-388 198,0 3,2 1,0 2,70-16,-115 32,0 1,0 0,0 0,-1 0,1 0,0 0,0-1,0 1,0 1,-1-1,1 0,0 0,0 0,0 0,0 1,-1-1,1 0,1 1,-2-1,0 1,0-1,0 1,0-1,0 0,1 1,-1-1,0 1,0-1,0 0,0 1,-1-1,1 0,0 1,0-1,0 1,0-1,0 0,0 1,-1-1,1 0,0 1,0-1,0 0,-1 1,1-1,-27 27,-157 117,-136 119,116-62,198-195,0 1,0 0,-8 15,13-21,1 0,-1 0,1-1,-1 1,1 0,0 0,-1 0,1 0,0 0,0 0,0 0,0 0,0 0,0 1,0-1,0 0,0 0,1 1,-1-1,1 0,0-1,0 1,-1 0,1-1,0 1,0-1,0 1,0-1,0 0,0 1,0-1,0 0,0 0,0 1,0-1,0 0,0 0,0 0,0 0,0-1,0 1,-1 0,3-1,20-3,0-1,-1-2,0 0,0-1,23-13,-11 7,490-266,-427 224,-74 42,-1 2,2 1,-1 1,35-10,-115 57,9-3,-48 45,29-23,-39 29,-138 115,243-199,-8 5,2 1,-1 0,1 0,0 1,1-1,0 2,0-1,0 1,-6 14,12-22,0 0,-1 0,1 1,0-1,0 0,0 1,0-1,0 0,0 1,0-1,0 0,1 1,-1-1,1 0,-1 0,1 1,-1-1,1 0,-1 0,1 0,0 0,0 0,0 0,0 0,-1 0,1 0,0 0,1 0,-1-1,0 1,0 0,0-1,0 1,0-1,1 1,-1-1,0 0,1 1,-1-1,0 0,2 0,6 2,1-1,-1 0,1 0,15-2,15-3,-1-2,69-19,74-36,-144 48,141-58,-177 70,-1 0,1 0,-1 1,1-1,-1 0,1 1,0-1,0 1,-1-1,1 1,0 0,0 0,-1 0,1 0,0 0,0 0,-1 0,1 1,0-1,-1 1,1-1,0 1,-1 0,3 1,-3-1,0 1,0 0,0 1,-1-1,1 0,0 0,-1 0,1 0,-1 0,0 1,0-1,0 0,0 0,0 1,-1-1,1 0,-1 0,0 4,-5 18,-1-1,-2 1,0-1,-21 39,-61 79,-7-11,-59 88,151-209,0 1,1 1,0-1,-4 15,8-23,1 0,-1 0,1 0,0-1,-1 1,1 0,0 0,0 0,0-1,0 1,1 0,-1 0,0 0,1-1,1 4,-2-4,1 0,0-1,0 1,0 0,0 0,0-1,0 1,0 0,0-1,0 1,1-1,-1 0,0 1,0-1,0 0,1 0,-1 0,0 1,0-1,0-1,1 1,-1 0,0 0,0 0,0-1,3 0,11-3,0-1,0-1,-1-1,1 0,-1 0,-1-2,17-12,11-6,247-139,-208 127,148-51,-225 89,43-10,-46 11,1 0,0 0,0 0,0 0,0 0,-1 0,1 1,0-1,0 0,0 0,0 1,-1-1,1 0,0 1,0-1,-1 0,1 1,0-1,0 2,-1-2,1 1,-1 0,0 0,1 0,-1 0,0 0,0 0,0 0,0-1,0 1,0 0,0 0,0 0,0 0,-1 0,1 0,0 0,-1-1,1 1,0 0,-1 0,0 1,-8 14,0-1,-1 0,-1-1,0 0,-17 16,-74 65,71-68,-112 99,-169 157,290-264,17-16,1 1,0-1,0 1,0 0,0 0,1 0,-5 7,8-10,0 0,-1-1,1 1,0 0,0 0,0-1,0 1,0 0,0 0,0 0,0-1,0 1,0 0,1 0,-1-1,0 1,0 0,1-1,-1 1,1 0,-1-1,0 1,1 0,-1-1,1 1,-1-1,1 1,0-1,-1 1,1-1,0 1,-1-1,1 0,0 1,-1-1,1 0,0 0,-1 1,1-1,1 0,33 7,-11-7,1 0,-1-2,0 0,42-11,96-35,-116 33,24-7,406-119,-400 116,-64 24,-10 7,-16 17,-20 17,-2-1,-53 44,-94 62,50-41,102-79,-79 71,99-82,17-13,24-14,351-208,-231 131,220-104,-293 168,-94 31,-2 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8:44:05.468"/>
    </inkml:context>
    <inkml:brush xml:id="br0">
      <inkml:brushProperty name="width" value="0.03528" units="cm"/>
      <inkml:brushProperty name="height" value="0.03528" units="cm"/>
      <inkml:brushProperty name="color" value="#FFC114"/>
    </inkml:brush>
  </inkml:definitions>
  <inkml:trace contextRef="#ctx0" brushRef="#br0">5141 1 24575,'-27'0'0,"-232"9"0,226-5 0,1 2 0,0 1 0,1 1 0,0 1 0,-59 28 0,3-1 0,-8 4 0,25-6 0,-61 35 0,96-47 0,-253 164 0,257-166 0,-44 21 0,46-26 0,0 2 0,-33 24 0,-121 80 0,29-21 0,135-84 0,0 0 0,1 1 0,0 0 0,2 2 0,0 0 0,-20 32 0,-56 70 0,33-46 0,33-44 0,-44 69 0,-57 107 0,82-136 0,-125 160 0,105-149 0,-93 108 0,123-146 0,-12 13 0,40-51 0,-155 149 0,8-3 0,12-31 0,60-36 0,22-29 0,36-31 0,-1-2 0,-2-1 0,-28 19 0,-66 41 0,94-64 0,3 0 0,-2-2 0,-35 18 0,-17 0 0,-86 42 0,54-21 0,58-31 0,-68 44 0,98-55 0,0-2 0,-1 0 0,0-1 0,-32 8 0,32-11 0,-1 1 0,2 1 0,0 1 0,-38 23 0,32-14 0,-2-2 0,1-1 0,-2-1 0,0-2 0,-40 12 0,-134 26 0,146-37-1365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40.png"/><Relationship Id="rId7" Type="http://schemas.openxmlformats.org/officeDocument/2006/relationships/image" Target="../media/image16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11" Type="http://schemas.openxmlformats.org/officeDocument/2006/relationships/image" Target="../media/image18.png"/><Relationship Id="rId5" Type="http://schemas.openxmlformats.org/officeDocument/2006/relationships/image" Target="../media/image15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8FD8F2-0841-B3F1-29D7-6971F2EC869D}"/>
              </a:ext>
            </a:extLst>
          </p:cNvPr>
          <p:cNvSpPr txBox="1">
            <a:spLocks/>
          </p:cNvSpPr>
          <p:nvPr/>
        </p:nvSpPr>
        <p:spPr bwMode="auto">
          <a:xfrm>
            <a:off x="463420" y="4577168"/>
            <a:ext cx="7533167" cy="197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Inclusão do tempo de bombeamento (</a:t>
            </a:r>
            <a:r>
              <a:rPr lang="pt-BR" b="0" kern="0" dirty="0" err="1">
                <a:latin typeface="Symbol" panose="05050102010706020507" pitchFamily="18" charset="2"/>
              </a:rPr>
              <a:t>D</a:t>
            </a:r>
            <a:r>
              <a:rPr lang="pt-BR" b="0" kern="0" dirty="0" err="1"/>
              <a:t>tp</a:t>
            </a:r>
            <a:r>
              <a:rPr lang="pt-BR" b="0" kern="0" dirty="0"/>
              <a:t>) na interface 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Vale o esforço de padronizar pares </a:t>
            </a:r>
            <a:r>
              <a:rPr lang="pt-BR" b="0" kern="0" dirty="0">
                <a:latin typeface="Symbol" panose="05050102010706020507" pitchFamily="18" charset="2"/>
              </a:rPr>
              <a:t>D</a:t>
            </a:r>
            <a:r>
              <a:rPr lang="pt-BR" b="0" kern="0" dirty="0"/>
              <a:t>tg e </a:t>
            </a:r>
            <a:r>
              <a:rPr lang="pt-BR" b="0" kern="0" dirty="0">
                <a:latin typeface="Symbol" panose="05050102010706020507" pitchFamily="18" charset="2"/>
              </a:rPr>
              <a:t>D</a:t>
            </a:r>
            <a:r>
              <a:rPr lang="pt-BR" b="0" kern="0" dirty="0"/>
              <a:t>tp, limitando as alternativas para o usuário?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Quais </a:t>
            </a:r>
            <a:r>
              <a:rPr lang="pt-BR" kern="0" dirty="0"/>
              <a:t>ciclos </a:t>
            </a:r>
            <a:r>
              <a:rPr lang="pt-BR" b="0" kern="0" dirty="0"/>
              <a:t>poderiam ser pré-definidos?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Quais os </a:t>
            </a:r>
            <a:r>
              <a:rPr lang="pt-BR" kern="0" dirty="0"/>
              <a:t>limites técnicos </a:t>
            </a:r>
            <a:r>
              <a:rPr lang="pt-BR" b="0" kern="0" dirty="0"/>
              <a:t>para tipo de solução?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18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da bomba: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FF889D-3164-6B1A-0F23-6F037967A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" t="301" r="5000" b="58889"/>
          <a:stretch/>
        </p:blipFill>
        <p:spPr>
          <a:xfrm>
            <a:off x="463420" y="1600200"/>
            <a:ext cx="10972800" cy="2798764"/>
          </a:xfrm>
          <a:prstGeom prst="rect">
            <a:avLst/>
          </a:prstGeom>
        </p:spPr>
      </p:pic>
      <p:graphicFrame>
        <p:nvGraphicFramePr>
          <p:cNvPr id="8" name="Tabela 8">
            <a:extLst>
              <a:ext uri="{FF2B5EF4-FFF2-40B4-BE49-F238E27FC236}">
                <a16:creationId xmlns:a16="http://schemas.microsoft.com/office/drawing/2014/main" id="{9D0D94A9-6DF3-61ED-B167-D72FAAA3A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24795"/>
              </p:ext>
            </p:extLst>
          </p:nvPr>
        </p:nvGraphicFramePr>
        <p:xfrm>
          <a:off x="8845420" y="4570412"/>
          <a:ext cx="2590800" cy="121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5904">
                  <a:extLst>
                    <a:ext uri="{9D8B030D-6E8A-4147-A177-3AD203B41FA5}">
                      <a16:colId xmlns:a16="http://schemas.microsoft.com/office/drawing/2014/main" val="1135359609"/>
                    </a:ext>
                  </a:extLst>
                </a:gridCol>
                <a:gridCol w="1244896">
                  <a:extLst>
                    <a:ext uri="{9D8B030D-6E8A-4147-A177-3AD203B41FA5}">
                      <a16:colId xmlns:a16="http://schemas.microsoft.com/office/drawing/2014/main" val="2446175963"/>
                    </a:ext>
                  </a:extLst>
                </a:gridCol>
              </a:tblGrid>
              <a:tr h="784584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Tempo de geração - </a:t>
                      </a:r>
                      <a:r>
                        <a:rPr lang="pt-BR" sz="1200" b="0" kern="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200" b="0" kern="0" dirty="0"/>
                        <a:t>tg</a:t>
                      </a:r>
                      <a:endParaRPr lang="pt-BR" sz="1200" dirty="0"/>
                    </a:p>
                    <a:p>
                      <a:pPr algn="ctr"/>
                      <a:r>
                        <a:rPr lang="pt-BR" sz="1200" dirty="0"/>
                        <a:t> (h)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Tempo de bombeamento - </a:t>
                      </a:r>
                      <a:r>
                        <a:rPr lang="pt-BR" sz="1200" b="0" kern="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pt-BR" sz="1200" b="0" kern="0" dirty="0"/>
                        <a:t>tp</a:t>
                      </a:r>
                      <a:r>
                        <a:rPr lang="pt-BR" sz="1200" dirty="0"/>
                        <a:t> (h)</a:t>
                      </a:r>
                    </a:p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01097"/>
                  </a:ext>
                </a:extLst>
              </a:tr>
              <a:tr h="37776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16122"/>
                  </a:ext>
                </a:extLst>
              </a:tr>
            </a:tbl>
          </a:graphicData>
        </a:graphic>
      </p:graphicFrame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2D484D7-686F-AB21-3A97-E09BBAAEF919}"/>
              </a:ext>
            </a:extLst>
          </p:cNvPr>
          <p:cNvGrpSpPr/>
          <p:nvPr/>
        </p:nvGrpSpPr>
        <p:grpSpPr>
          <a:xfrm>
            <a:off x="10191324" y="5387975"/>
            <a:ext cx="1244896" cy="1015663"/>
            <a:chOff x="9296400" y="5243108"/>
            <a:chExt cx="1244896" cy="1015663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F789D96-6D6F-0EE5-849F-024375362453}"/>
                </a:ext>
              </a:extLst>
            </p:cNvPr>
            <p:cNvSpPr txBox="1"/>
            <p:nvPr/>
          </p:nvSpPr>
          <p:spPr>
            <a:xfrm>
              <a:off x="9296400" y="5243108"/>
              <a:ext cx="1244896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8</a:t>
              </a:r>
            </a:p>
            <a:p>
              <a:pPr algn="l"/>
              <a:r>
                <a:rPr lang="pt-B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10</a:t>
              </a:r>
            </a:p>
            <a:p>
              <a:pPr algn="l"/>
              <a:r>
                <a:rPr lang="pt-B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12</a:t>
              </a:r>
              <a:endParaRPr lang="pt-BR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11" name="Triângulo isósceles 10">
              <a:extLst>
                <a:ext uri="{FF2B5EF4-FFF2-40B4-BE49-F238E27FC236}">
                  <a16:creationId xmlns:a16="http://schemas.microsoft.com/office/drawing/2014/main" id="{FC026629-4B69-21D3-03DD-6C0EB34D513F}"/>
                </a:ext>
              </a:extLst>
            </p:cNvPr>
            <p:cNvSpPr/>
            <p:nvPr/>
          </p:nvSpPr>
          <p:spPr bwMode="auto">
            <a:xfrm rot="10800000">
              <a:off x="10154076" y="5341532"/>
              <a:ext cx="311020" cy="221066"/>
            </a:xfrm>
            <a:prstGeom prst="triangl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B01A0504-FE55-0B64-0FEF-AA5C8462352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144926" y="4355223"/>
            <a:ext cx="4730620" cy="779626"/>
          </a:xfrm>
          <a:prstGeom prst="bentConnector3">
            <a:avLst>
              <a:gd name="adj1" fmla="val 8383"/>
            </a:avLst>
          </a:prstGeom>
          <a:solidFill>
            <a:schemeClr val="bg1"/>
          </a:solidFill>
          <a:ln w="508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2FEF573A-C2EF-C951-9256-F0D4CC6356CE}"/>
              </a:ext>
            </a:extLst>
          </p:cNvPr>
          <p:cNvSpPr/>
          <p:nvPr/>
        </p:nvSpPr>
        <p:spPr bwMode="auto">
          <a:xfrm>
            <a:off x="3505199" y="3276554"/>
            <a:ext cx="581609" cy="1015528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00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de bombeamento: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11</a:t>
            </a:fld>
            <a:endParaRPr lang="pt-BR" noProof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E722C26-FFE3-B8E0-1263-799D88A58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" t="29252" r="63647" b="14558"/>
          <a:stretch/>
        </p:blipFill>
        <p:spPr>
          <a:xfrm>
            <a:off x="452534" y="1676400"/>
            <a:ext cx="5170531" cy="47244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979D67-38EE-8A6B-0F30-B43A669B00D6}"/>
              </a:ext>
            </a:extLst>
          </p:cNvPr>
          <p:cNvSpPr txBox="1">
            <a:spLocks/>
          </p:cNvSpPr>
          <p:nvPr/>
        </p:nvSpPr>
        <p:spPr bwMode="auto">
          <a:xfrm>
            <a:off x="5267131" y="1676400"/>
            <a:ext cx="653920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Planilha de dimensionamento de Francis Reversível: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Potência da Turbina (Pt)  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b="0" kern="0" dirty="0"/>
              <a:t>dado de entrada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Potência da Bomba inicial  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b="0" kern="0" dirty="0"/>
              <a:t>hoje igual a Pt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b="0" kern="0" dirty="0"/>
              <a:t>passaria a ser calculada para relação  </a:t>
            </a:r>
            <a:r>
              <a:rPr lang="pt-BR" b="0" kern="0" dirty="0">
                <a:latin typeface="Symbol" panose="05050102010706020507" pitchFamily="18" charset="2"/>
              </a:rPr>
              <a:t>D</a:t>
            </a:r>
            <a:r>
              <a:rPr lang="pt-BR" b="0" kern="0" dirty="0"/>
              <a:t>tp / </a:t>
            </a:r>
            <a:r>
              <a:rPr lang="pt-BR" b="0" kern="0" dirty="0">
                <a:latin typeface="Symbol" panose="05050102010706020507" pitchFamily="18" charset="2"/>
              </a:rPr>
              <a:t>D</a:t>
            </a:r>
            <a:r>
              <a:rPr lang="pt-BR" b="0" kern="0" dirty="0"/>
              <a:t>tg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Potência da Bomba nominal (Pp) 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b="0" kern="0" dirty="0"/>
              <a:t>calculada pela planilha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698291E-4394-9574-3994-D4488D909C08}"/>
              </a:ext>
            </a:extLst>
          </p:cNvPr>
          <p:cNvSpPr/>
          <p:nvPr/>
        </p:nvSpPr>
        <p:spPr bwMode="auto">
          <a:xfrm>
            <a:off x="6307494" y="2155370"/>
            <a:ext cx="2322600" cy="317241"/>
          </a:xfrm>
          <a:prstGeom prst="rect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3131D0-1A77-4AE2-5EF9-7F3CA102C127}"/>
              </a:ext>
            </a:extLst>
          </p:cNvPr>
          <p:cNvSpPr/>
          <p:nvPr/>
        </p:nvSpPr>
        <p:spPr bwMode="auto">
          <a:xfrm>
            <a:off x="6294471" y="3025233"/>
            <a:ext cx="2541185" cy="2903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76B9DCA-533E-8FC1-1463-6DE491042D59}"/>
              </a:ext>
            </a:extLst>
          </p:cNvPr>
          <p:cNvCxnSpPr/>
          <p:nvPr/>
        </p:nvCxnSpPr>
        <p:spPr bwMode="auto">
          <a:xfrm flipH="1">
            <a:off x="5271143" y="4251966"/>
            <a:ext cx="152400" cy="381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D960D31E-39E2-046A-DDC9-FB6ED12C0FF4}"/>
              </a:ext>
            </a:extLst>
          </p:cNvPr>
          <p:cNvCxnSpPr/>
          <p:nvPr/>
        </p:nvCxnSpPr>
        <p:spPr bwMode="auto">
          <a:xfrm flipH="1">
            <a:off x="4614818" y="4259054"/>
            <a:ext cx="152400" cy="381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A4DF9D25-869B-F7DB-6A57-69BBDC4E0E0A}"/>
              </a:ext>
            </a:extLst>
          </p:cNvPr>
          <p:cNvSpPr/>
          <p:nvPr/>
        </p:nvSpPr>
        <p:spPr bwMode="auto">
          <a:xfrm>
            <a:off x="6262070" y="4298133"/>
            <a:ext cx="3217831" cy="3083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A894C50-431D-4FD3-B8CB-A19EB5F0E907}"/>
              </a:ext>
            </a:extLst>
          </p:cNvPr>
          <p:cNvCxnSpPr>
            <a:cxnSpLocks/>
          </p:cNvCxnSpPr>
          <p:nvPr/>
        </p:nvCxnSpPr>
        <p:spPr bwMode="auto">
          <a:xfrm flipH="1">
            <a:off x="4954401" y="6324600"/>
            <a:ext cx="444796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D040A4E6-F4B5-3249-ABCC-54058CF803F9}"/>
              </a:ext>
            </a:extLst>
          </p:cNvPr>
          <p:cNvSpPr/>
          <p:nvPr/>
        </p:nvSpPr>
        <p:spPr bwMode="auto">
          <a:xfrm>
            <a:off x="9601200" y="3856889"/>
            <a:ext cx="971106" cy="36342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2AC171B-BE04-8EF5-F696-958F093BB3BE}"/>
              </a:ext>
            </a:extLst>
          </p:cNvPr>
          <p:cNvSpPr/>
          <p:nvPr/>
        </p:nvSpPr>
        <p:spPr bwMode="auto">
          <a:xfrm>
            <a:off x="5069718" y="4625142"/>
            <a:ext cx="553347" cy="186609"/>
          </a:xfrm>
          <a:prstGeom prst="rect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211F306-0F75-435E-1B4A-2E6EC09145D4}"/>
              </a:ext>
            </a:extLst>
          </p:cNvPr>
          <p:cNvSpPr/>
          <p:nvPr/>
        </p:nvSpPr>
        <p:spPr bwMode="auto">
          <a:xfrm>
            <a:off x="4441810" y="4627725"/>
            <a:ext cx="515555" cy="18402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B4BB798-761D-BBE2-678C-AFCAE3354CF2}"/>
              </a:ext>
            </a:extLst>
          </p:cNvPr>
          <p:cNvSpPr/>
          <p:nvPr/>
        </p:nvSpPr>
        <p:spPr bwMode="auto">
          <a:xfrm>
            <a:off x="4411379" y="6218277"/>
            <a:ext cx="543175" cy="2011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lvl="1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Lacunas do Módulo de Engenharia</a:t>
            </a:r>
          </a:p>
          <a:p>
            <a:pPr marL="63500" indent="0">
              <a:buNone/>
            </a:pPr>
            <a:r>
              <a:rPr lang="pt-BR" dirty="0"/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Dimensionamento da potência da bomba 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Custos no </a:t>
            </a: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Próximos passos</a:t>
            </a:r>
          </a:p>
          <a:p>
            <a:pPr marL="6350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55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Critérios de dimensionamento e arranjo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1" dirty="0"/>
              <a:t>Velocidades e perdas de cargas: 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(1) Circuitos de adução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No dimensionamento preliminar das seções dos túneis, utilizamos velocidades admissíveis como 	parâmetro definidor.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Quando comparados aos circuitos de usinas hidrelétricas convencionais, tendo em vista a função 	de bombeamento e os respectivos transientes,  as velocidades admissíveis devem ser menores? 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(2) Tomada d’água de bombeamento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De modo geral, em termos de critérios de dimensionamento, o que a difere da tomada de 	geração em relação à geometria e a equipamentos necessários?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3594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6019800" cy="53324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Critérios de dimensionamento e arranjo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1" dirty="0"/>
              <a:t>Posicionamento da casa de força: 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Proposta: a partir do ponto de cobertura mínima, conhecida uma elevação aproximada da janela (ELj), o algoritmo seleciona a posição de menor custo (C) considerando as extensões dos túneis de acesso, alta pressão e fuga, ponderados por coeficientes que reflitam os custos relativos.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C = </a:t>
            </a:r>
            <a:r>
              <a:rPr lang="pt-BR" dirty="0" err="1"/>
              <a:t>Ka.</a:t>
            </a:r>
            <a:r>
              <a:rPr lang="pt-BR" b="1" dirty="0" err="1"/>
              <a:t>La</a:t>
            </a:r>
            <a:r>
              <a:rPr lang="pt-BR" dirty="0"/>
              <a:t>+ </a:t>
            </a:r>
            <a:r>
              <a:rPr lang="pt-BR" dirty="0" err="1"/>
              <a:t>Ktap</a:t>
            </a:r>
            <a:r>
              <a:rPr lang="pt-BR" dirty="0"/>
              <a:t>. </a:t>
            </a:r>
            <a:r>
              <a:rPr lang="pt-BR" b="1" dirty="0" err="1"/>
              <a:t>Ltap</a:t>
            </a:r>
            <a:r>
              <a:rPr lang="pt-BR" dirty="0"/>
              <a:t> + </a:t>
            </a:r>
            <a:r>
              <a:rPr lang="pt-BR" dirty="0" err="1"/>
              <a:t>Kf.</a:t>
            </a:r>
            <a:r>
              <a:rPr lang="pt-BR" b="1" dirty="0" err="1"/>
              <a:t>Lf</a:t>
            </a:r>
            <a:endParaRPr lang="pt-BR" b="1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	.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1803F710-7DE0-1413-BA61-B407D17DF260}"/>
              </a:ext>
            </a:extLst>
          </p:cNvPr>
          <p:cNvGrpSpPr/>
          <p:nvPr/>
        </p:nvGrpSpPr>
        <p:grpSpPr>
          <a:xfrm>
            <a:off x="6941145" y="2447178"/>
            <a:ext cx="4565054" cy="3724348"/>
            <a:chOff x="6941145" y="2447178"/>
            <a:chExt cx="4565054" cy="3724348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C3C5B89F-CFD8-BFF2-987F-F7A8F471A99C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566370" y="3302256"/>
              <a:ext cx="813827" cy="44826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1B0EEBC6-F4A8-548A-78DA-D1E6CDD1E129}"/>
                </a:ext>
              </a:extLst>
            </p:cNvPr>
            <p:cNvSpPr/>
            <p:nvPr/>
          </p:nvSpPr>
          <p:spPr bwMode="auto">
            <a:xfrm>
              <a:off x="10363200" y="3810000"/>
              <a:ext cx="235652" cy="315433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791B5409-0F22-D7A1-86A4-E0D0525EF15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210846" y="3760598"/>
              <a:ext cx="113211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00B979C-B599-0D68-3CCD-308601DDF3F0}"/>
                </a:ext>
              </a:extLst>
            </p:cNvPr>
            <p:cNvCxnSpPr/>
            <p:nvPr/>
          </p:nvCxnSpPr>
          <p:spPr bwMode="auto">
            <a:xfrm flipV="1">
              <a:off x="9769093" y="3496063"/>
              <a:ext cx="76200" cy="22860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F286545B-2531-D883-AC1B-0C3526D593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792478" y="3448050"/>
              <a:ext cx="515518" cy="324627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41DE978-C7F6-8835-7822-96FB33BC9F14}"/>
                </a:ext>
              </a:extLst>
            </p:cNvPr>
            <p:cNvSpPr txBox="1"/>
            <p:nvPr/>
          </p:nvSpPr>
          <p:spPr>
            <a:xfrm>
              <a:off x="9423998" y="3363561"/>
              <a:ext cx="31106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ymbol" panose="05050102010706020507" pitchFamily="18" charset="2"/>
                </a:rPr>
                <a:t>a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D4FF8D9-15F7-806A-5063-9E18DFAFDAE8}"/>
                </a:ext>
              </a:extLst>
            </p:cNvPr>
            <p:cNvSpPr txBox="1"/>
            <p:nvPr/>
          </p:nvSpPr>
          <p:spPr>
            <a:xfrm>
              <a:off x="9989631" y="2990106"/>
              <a:ext cx="42376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La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1CD97FCD-3836-960E-704F-AF46F9ACA9D8}"/>
                </a:ext>
              </a:extLst>
            </p:cNvPr>
            <p:cNvSpPr txBox="1"/>
            <p:nvPr/>
          </p:nvSpPr>
          <p:spPr>
            <a:xfrm>
              <a:off x="10720994" y="4947757"/>
              <a:ext cx="64753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Ltap</a:t>
              </a:r>
              <a:endPara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4E690A2-46EC-7D4B-1CB9-999DEC90D485}"/>
                </a:ext>
              </a:extLst>
            </p:cNvPr>
            <p:cNvSpPr txBox="1"/>
            <p:nvPr/>
          </p:nvSpPr>
          <p:spPr>
            <a:xfrm>
              <a:off x="8613898" y="4947757"/>
              <a:ext cx="55550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Ltf</a:t>
              </a:r>
              <a:endParaRPr lang="pt-B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CF6FBE8A-D3C6-E000-D813-B856B9E856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583328" y="4927344"/>
              <a:ext cx="922871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38E36CE7-AD1A-7B7D-B1B4-A28DF37E87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78665" y="3054645"/>
              <a:ext cx="601532" cy="695873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6EE5B948-0460-7C16-8376-2166D24F318D}"/>
                    </a:ext>
                  </a:extLst>
                </p14:cNvPr>
                <p14:cNvContentPartPr/>
                <p14:nvPr/>
              </p14:nvContentPartPr>
              <p14:xfrm>
                <a:off x="9003225" y="3004281"/>
                <a:ext cx="775440" cy="279612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6EE5B948-0460-7C16-8376-2166D24F318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67225" y="2968281"/>
                  <a:ext cx="847080" cy="28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3F356948-2F32-B166-C837-B06589862CC1}"/>
                    </a:ext>
                  </a:extLst>
                </p14:cNvPr>
                <p14:cNvContentPartPr/>
                <p14:nvPr/>
              </p14:nvContentPartPr>
              <p14:xfrm>
                <a:off x="7883625" y="3032390"/>
                <a:ext cx="1419120" cy="26035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3F356948-2F32-B166-C837-B06589862C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75705" y="3024830"/>
                  <a:ext cx="1434960" cy="261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BF002688-0685-724E-67BB-D79A720EFBA1}"/>
                    </a:ext>
                  </a:extLst>
                </p14:cNvPr>
                <p14:cNvContentPartPr/>
                <p14:nvPr/>
              </p14:nvContentPartPr>
              <p14:xfrm>
                <a:off x="9880185" y="3218870"/>
                <a:ext cx="757080" cy="23601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BF002688-0685-724E-67BB-D79A720EFB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72265" y="3210950"/>
                  <a:ext cx="772560" cy="23756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371AFDDC-5715-B58E-4425-695FC69175BC}"/>
                </a:ext>
              </a:extLst>
            </p:cNvPr>
            <p:cNvSpPr/>
            <p:nvPr/>
          </p:nvSpPr>
          <p:spPr bwMode="auto">
            <a:xfrm>
              <a:off x="10178470" y="4124880"/>
              <a:ext cx="426465" cy="584521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2C6EE94F-5625-8EB4-2E3D-B2DB4347FD0F}"/>
                </a:ext>
              </a:extLst>
            </p:cNvPr>
            <p:cNvSpPr/>
            <p:nvPr/>
          </p:nvSpPr>
          <p:spPr bwMode="auto">
            <a:xfrm>
              <a:off x="8370894" y="4109489"/>
              <a:ext cx="426465" cy="584521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BA8511FE-E4BC-46F0-3855-ED582E6DEFE3}"/>
                </a:ext>
              </a:extLst>
            </p:cNvPr>
            <p:cNvCxnSpPr/>
            <p:nvPr/>
          </p:nvCxnSpPr>
          <p:spPr bwMode="auto">
            <a:xfrm>
              <a:off x="7620000" y="4419600"/>
              <a:ext cx="3657600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572EA55B-7406-0183-FD88-7B8DB4166FDA}"/>
                    </a:ext>
                  </a:extLst>
                </p14:cNvPr>
                <p14:cNvContentPartPr/>
                <p14:nvPr/>
              </p14:nvContentPartPr>
              <p14:xfrm>
                <a:off x="6941145" y="3265670"/>
                <a:ext cx="1024920" cy="216288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572EA55B-7406-0183-FD88-7B8DB4166FD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87505" y="3157670"/>
                  <a:ext cx="1132560" cy="2378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4" name="Seta: para a Direita 53">
              <a:extLst>
                <a:ext uri="{FF2B5EF4-FFF2-40B4-BE49-F238E27FC236}">
                  <a16:creationId xmlns:a16="http://schemas.microsoft.com/office/drawing/2014/main" id="{382F506A-834E-6776-E490-98EC8DE5B45F}"/>
                </a:ext>
              </a:extLst>
            </p:cNvPr>
            <p:cNvSpPr/>
            <p:nvPr/>
          </p:nvSpPr>
          <p:spPr bwMode="auto">
            <a:xfrm>
              <a:off x="8593408" y="4257570"/>
              <a:ext cx="512460" cy="298649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2DC33B45-2EB5-ED16-F8A5-66610EF3D8A3}"/>
                </a:ext>
              </a:extLst>
            </p:cNvPr>
            <p:cNvCxnSpPr>
              <a:cxnSpLocks/>
              <a:stCxn id="47" idx="0"/>
            </p:cNvCxnSpPr>
            <p:nvPr/>
          </p:nvCxnSpPr>
          <p:spPr bwMode="auto">
            <a:xfrm flipH="1" flipV="1">
              <a:off x="8570511" y="2748511"/>
              <a:ext cx="13616" cy="1360978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8B9B175-979C-001A-4B59-F4CD09F1CBB8}"/>
                </a:ext>
              </a:extLst>
            </p:cNvPr>
            <p:cNvSpPr txBox="1"/>
            <p:nvPr/>
          </p:nvSpPr>
          <p:spPr>
            <a:xfrm>
              <a:off x="7560925" y="2447178"/>
              <a:ext cx="206515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Cobertura mínima</a:t>
              </a:r>
            </a:p>
          </p:txBody>
        </p: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AAD24938-07D8-04FD-337D-443F8504178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620000" y="4927344"/>
              <a:ext cx="2687996" cy="0"/>
            </a:xfrm>
            <a:prstGeom prst="straightConnector1">
              <a:avLst/>
            </a:prstGeom>
            <a:solidFill>
              <a:schemeClr val="bg1"/>
            </a:solidFill>
            <a:ln w="381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1F248730-C9C5-2CF0-2BC0-6D36B078DEDD}"/>
                </a:ext>
              </a:extLst>
            </p:cNvPr>
            <p:cNvSpPr txBox="1"/>
            <p:nvPr/>
          </p:nvSpPr>
          <p:spPr>
            <a:xfrm>
              <a:off x="8896542" y="5802194"/>
              <a:ext cx="47605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ELj</a:t>
              </a:r>
            </a:p>
          </p:txBody>
        </p:sp>
      </p:grpSp>
      <p:sp>
        <p:nvSpPr>
          <p:cNvPr id="66" name="Retângulo 65">
            <a:extLst>
              <a:ext uri="{FF2B5EF4-FFF2-40B4-BE49-F238E27FC236}">
                <a16:creationId xmlns:a16="http://schemas.microsoft.com/office/drawing/2014/main" id="{564227F9-4EAC-3562-398D-B87C42CAA55E}"/>
              </a:ext>
            </a:extLst>
          </p:cNvPr>
          <p:cNvSpPr/>
          <p:nvPr/>
        </p:nvSpPr>
        <p:spPr bwMode="auto">
          <a:xfrm>
            <a:off x="5522508" y="5756328"/>
            <a:ext cx="382880" cy="568251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49CD3F7-32FB-CF9C-AD01-1BA9DD14CA94}"/>
              </a:ext>
            </a:extLst>
          </p:cNvPr>
          <p:cNvGrpSpPr/>
          <p:nvPr/>
        </p:nvGrpSpPr>
        <p:grpSpPr>
          <a:xfrm>
            <a:off x="3022601" y="4646619"/>
            <a:ext cx="3688129" cy="1601376"/>
            <a:chOff x="3022601" y="4646619"/>
            <a:chExt cx="3688129" cy="160137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EF18D3FE-26EE-BC7D-D9E9-A5E67BADA276}"/>
                    </a:ext>
                  </a:extLst>
                </p14:cNvPr>
                <p14:cNvContentPartPr/>
                <p14:nvPr/>
              </p14:nvContentPartPr>
              <p14:xfrm>
                <a:off x="3229156" y="4646619"/>
                <a:ext cx="1851120" cy="129528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EF18D3FE-26EE-BC7D-D9E9-A5E67BADA2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22676" y="4640139"/>
                  <a:ext cx="1863360" cy="130752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ED0679-334B-5064-9EB0-727F3C132335}"/>
                </a:ext>
              </a:extLst>
            </p:cNvPr>
            <p:cNvCxnSpPr>
              <a:cxnSpLocks/>
              <a:stCxn id="66" idx="1"/>
            </p:cNvCxnSpPr>
            <p:nvPr/>
          </p:nvCxnSpPr>
          <p:spPr bwMode="auto">
            <a:xfrm flipH="1" flipV="1">
              <a:off x="4154716" y="5428875"/>
              <a:ext cx="1367792" cy="611579"/>
            </a:xfrm>
            <a:prstGeom prst="line">
              <a:avLst/>
            </a:prstGeom>
            <a:solidFill>
              <a:schemeClr val="bg1"/>
            </a:solidFill>
            <a:ln w="762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74FE761F-BB73-9813-8576-A7D0F2EAE19C}"/>
                </a:ext>
              </a:extLst>
            </p:cNvPr>
            <p:cNvSpPr txBox="1"/>
            <p:nvPr/>
          </p:nvSpPr>
          <p:spPr>
            <a:xfrm>
              <a:off x="3892885" y="5878663"/>
              <a:ext cx="116684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i</a:t>
              </a:r>
              <a:r>
                <a:rPr lang="pt-BR" sz="14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(média)</a:t>
              </a:r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%</a:t>
              </a: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68B2E582-3DFE-9D2A-D95A-E3227F3ABA01}"/>
                </a:ext>
              </a:extLst>
            </p:cNvPr>
            <p:cNvSpPr txBox="1"/>
            <p:nvPr/>
          </p:nvSpPr>
          <p:spPr>
            <a:xfrm>
              <a:off x="6006908" y="5682455"/>
              <a:ext cx="70382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El am</a:t>
              </a:r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D3A16739-B55A-3A10-B4FF-078D4BD40395}"/>
                </a:ext>
              </a:extLst>
            </p:cNvPr>
            <p:cNvSpPr/>
            <p:nvPr/>
          </p:nvSpPr>
          <p:spPr bwMode="auto">
            <a:xfrm>
              <a:off x="5522507" y="5756327"/>
              <a:ext cx="448085" cy="294183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FAEF93E4-1739-62F1-C212-D3F4C612CA9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522507" y="6048588"/>
              <a:ext cx="113211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5F1BBAE9-AEE3-74B4-F835-D52DEE62AAB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22601" y="5428875"/>
              <a:ext cx="1132115" cy="0"/>
            </a:xfrm>
            <a:prstGeom prst="lin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46BEDAAC-EA68-A6CC-0FE9-73001A367C02}"/>
                </a:ext>
              </a:extLst>
            </p:cNvPr>
            <p:cNvSpPr txBox="1"/>
            <p:nvPr/>
          </p:nvSpPr>
          <p:spPr>
            <a:xfrm>
              <a:off x="3189357" y="5079856"/>
              <a:ext cx="520201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ELj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01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lvl="1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Lacunas do Módulo de Engenharia</a:t>
            </a:r>
          </a:p>
          <a:p>
            <a:pPr marL="63500" indent="0">
              <a:buNone/>
            </a:pPr>
            <a:r>
              <a:rPr lang="pt-BR" dirty="0"/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Dimensionamento da potência da bomba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Custos no </a:t>
            </a: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Próximos passos</a:t>
            </a:r>
          </a:p>
          <a:p>
            <a:pPr marL="6350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100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Volumes e custos em sistemas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399"/>
            <a:ext cx="5921658" cy="2118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kern="0" dirty="0"/>
              <a:t>Manual de Inventário (usinas convencionais):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Volumes para casas de força subterrâneas de UHE definidos por fórmulas empíricas (função de D</a:t>
            </a:r>
            <a:r>
              <a:rPr lang="pt-BR" sz="1400" b="0" kern="0" dirty="0"/>
              <a:t>3</a:t>
            </a:r>
            <a:r>
              <a:rPr lang="pt-BR" b="0" kern="0" dirty="0"/>
              <a:t>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Custos de turbinas a partir de gráficos do setor elétrico (função de kW/rpm)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7" name="Picture 429">
            <a:extLst>
              <a:ext uri="{FF2B5EF4-FFF2-40B4-BE49-F238E27FC236}">
                <a16:creationId xmlns:a16="http://schemas.microsoft.com/office/drawing/2014/main" id="{00000000-0008-0000-0300-00006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66" y="3581401"/>
            <a:ext cx="5583659" cy="286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BE377A-BAC5-8047-C777-500713270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38889" r="50000" b="20000"/>
          <a:stretch/>
        </p:blipFill>
        <p:spPr>
          <a:xfrm>
            <a:off x="6271600" y="1091859"/>
            <a:ext cx="5686253" cy="36274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5A4B8A-97B2-3D72-D32F-9789642D5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72222" r="58750" b="15991"/>
          <a:stretch/>
        </p:blipFill>
        <p:spPr>
          <a:xfrm>
            <a:off x="6224865" y="4949484"/>
            <a:ext cx="5410200" cy="104345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D1E2BD5-B9FA-FFBB-A01B-51067E6650A9}"/>
              </a:ext>
            </a:extLst>
          </p:cNvPr>
          <p:cNvSpPr txBox="1"/>
          <p:nvPr/>
        </p:nvSpPr>
        <p:spPr>
          <a:xfrm>
            <a:off x="1295400" y="4114800"/>
            <a:ext cx="2743200" cy="6924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r>
              <a:rPr lang="pt-BR" sz="1300" b="0" kern="0" dirty="0">
                <a:solidFill>
                  <a:srgbClr val="0070C0"/>
                </a:solidFill>
                <a:latin typeface="Myriad Pro" panose="020B0503030403020204" pitchFamily="34" charset="0"/>
              </a:rPr>
              <a:t>Custos adicionais de transporte e seguros (5%), de montagem e testes (8%) e de impostos e taxas (28%)</a:t>
            </a:r>
          </a:p>
        </p:txBody>
      </p:sp>
    </p:spTree>
    <p:extLst>
      <p:ext uri="{BB962C8B-B14F-4D97-AF65-F5344CB8AC3E}">
        <p14:creationId xmlns:p14="http://schemas.microsoft.com/office/powerpoint/2010/main" val="3688907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Volumes e custos em sistemas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713533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i="1" kern="0" dirty="0"/>
              <a:t>Módulo de Engenharia </a:t>
            </a:r>
            <a:r>
              <a:rPr lang="pt-BR" kern="0" dirty="0"/>
              <a:t>do HERA para UHR: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Cálculo de volumes: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usar fator de conversão para UHR?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qual ordem de grandeza para concreto e escavação?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Estimativa de custos (gráficos ou peso):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definir os custos da Francis reversível a partir do gráfico do MI para convencional? Utilizar fator de conversão?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adaptar gráfico do EPRI? (transformar ábaco em equação, acertar data de referência) ... ver limites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planilha do engenheiro mecânico (consultor no início do projeto) fornece equação para peso.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1D322E-173F-7A67-C738-703226E2B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5579" r="42500" b="11111"/>
          <a:stretch/>
        </p:blipFill>
        <p:spPr>
          <a:xfrm>
            <a:off x="7563900" y="1591452"/>
            <a:ext cx="4076039" cy="44822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1F15F2-9D8E-9134-E959-CC5CBDBD9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70332" r="52500" b="27778"/>
          <a:stretch/>
        </p:blipFill>
        <p:spPr>
          <a:xfrm>
            <a:off x="7363933" y="6172200"/>
            <a:ext cx="4572000" cy="1295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08A7CA6-3BEE-2401-BC91-76840256BF3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515600" y="1981200"/>
            <a:ext cx="304800" cy="2286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680EF91-F2F8-5FF8-AFAF-1CBB0B29463B}"/>
              </a:ext>
            </a:extLst>
          </p:cNvPr>
          <p:cNvCxnSpPr>
            <a:cxnSpLocks/>
          </p:cNvCxnSpPr>
          <p:nvPr/>
        </p:nvCxnSpPr>
        <p:spPr bwMode="auto">
          <a:xfrm>
            <a:off x="8534400" y="2514600"/>
            <a:ext cx="228600" cy="3048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31054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lvl="1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Lacunas do Módulo de Engenharia</a:t>
            </a:r>
          </a:p>
          <a:p>
            <a:pPr marL="63500" indent="0">
              <a:buNone/>
            </a:pPr>
            <a:r>
              <a:rPr lang="pt-BR" dirty="0"/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Dimensionamento da potência da bomba 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Custos no </a:t>
            </a:r>
            <a:r>
              <a:rPr lang="pt-BR" b="1" i="1" dirty="0"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Próximos passos</a:t>
            </a:r>
          </a:p>
          <a:p>
            <a:pPr marL="6350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66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C77605F-047E-BD59-5B67-5B39EEFE4726}"/>
              </a:ext>
            </a:extLst>
          </p:cNvPr>
          <p:cNvGrpSpPr/>
          <p:nvPr/>
        </p:nvGrpSpPr>
        <p:grpSpPr>
          <a:xfrm>
            <a:off x="538843" y="1066800"/>
            <a:ext cx="11195957" cy="5109641"/>
            <a:chOff x="538843" y="1066800"/>
            <a:chExt cx="11195957" cy="5109641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573BAB32-8CA3-4890-AECD-84597D240852}"/>
                </a:ext>
              </a:extLst>
            </p:cNvPr>
            <p:cNvSpPr/>
            <p:nvPr/>
          </p:nvSpPr>
          <p:spPr>
            <a:xfrm>
              <a:off x="540398" y="1069750"/>
              <a:ext cx="3124200" cy="55880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Aplicação de Filtros</a:t>
              </a:r>
            </a:p>
          </p:txBody>
        </p:sp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19779B6C-4C3C-40A6-87F5-E285B7CF5C78}"/>
                </a:ext>
              </a:extLst>
            </p:cNvPr>
            <p:cNvSpPr/>
            <p:nvPr/>
          </p:nvSpPr>
          <p:spPr>
            <a:xfrm>
              <a:off x="4196707" y="1069750"/>
              <a:ext cx="4253648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Busca Intensiva (“</a:t>
              </a:r>
              <a:r>
                <a:rPr lang="pt-BR" sz="1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Screening</a:t>
              </a: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”)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Right 9">
              <a:extLst>
                <a:ext uri="{FF2B5EF4-FFF2-40B4-BE49-F238E27FC236}">
                  <a16:creationId xmlns:a16="http://schemas.microsoft.com/office/drawing/2014/main" id="{98925E32-F787-4BEB-BD96-2F8391EEF567}"/>
                </a:ext>
              </a:extLst>
            </p:cNvPr>
            <p:cNvSpPr/>
            <p:nvPr/>
          </p:nvSpPr>
          <p:spPr>
            <a:xfrm>
              <a:off x="3796752" y="1133747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6">
              <a:extLst>
                <a:ext uri="{FF2B5EF4-FFF2-40B4-BE49-F238E27FC236}">
                  <a16:creationId xmlns:a16="http://schemas.microsoft.com/office/drawing/2014/main" id="{E46FEC5C-65D3-457E-AE9D-7797782C3535}"/>
                </a:ext>
              </a:extLst>
            </p:cNvPr>
            <p:cNvSpPr/>
            <p:nvPr/>
          </p:nvSpPr>
          <p:spPr>
            <a:xfrm>
              <a:off x="9011964" y="1066800"/>
              <a:ext cx="2707230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Projetos de Engenharia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Right 9">
              <a:extLst>
                <a:ext uri="{FF2B5EF4-FFF2-40B4-BE49-F238E27FC236}">
                  <a16:creationId xmlns:a16="http://schemas.microsoft.com/office/drawing/2014/main" id="{94509CC6-F82D-441E-B7AF-675AA5374412}"/>
                </a:ext>
              </a:extLst>
            </p:cNvPr>
            <p:cNvSpPr/>
            <p:nvPr/>
          </p:nvSpPr>
          <p:spPr>
            <a:xfrm>
              <a:off x="8581584" y="1126912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7E7B28F-85B2-47DB-A680-2229F829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25" t="11292" r="2499" b="12250"/>
            <a:stretch/>
          </p:blipFill>
          <p:spPr>
            <a:xfrm>
              <a:off x="538843" y="1737409"/>
              <a:ext cx="3124200" cy="385695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484D30C-055F-45AB-BEAB-055947DCC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28" t="15082" r="31170" b="26210"/>
            <a:stretch/>
          </p:blipFill>
          <p:spPr>
            <a:xfrm>
              <a:off x="6324600" y="1737409"/>
              <a:ext cx="2125755" cy="385695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34525E6-8581-409A-A4E5-6BB47FB80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02" t="28638" r="29089" b="13250"/>
            <a:stretch/>
          </p:blipFill>
          <p:spPr>
            <a:xfrm>
              <a:off x="4199897" y="1737409"/>
              <a:ext cx="2124703" cy="385695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BC7AE48-21C8-F822-9AFD-E8659339A254}"/>
                </a:ext>
              </a:extLst>
            </p:cNvPr>
            <p:cNvSpPr txBox="1"/>
            <p:nvPr/>
          </p:nvSpPr>
          <p:spPr>
            <a:xfrm>
              <a:off x="4271648" y="1806312"/>
              <a:ext cx="1981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Locais Alternativos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FD53426-1B28-6F0F-9157-28E523AF6BC7}"/>
                </a:ext>
              </a:extLst>
            </p:cNvPr>
            <p:cNvSpPr txBox="1"/>
            <p:nvPr/>
          </p:nvSpPr>
          <p:spPr>
            <a:xfrm>
              <a:off x="6407237" y="1806312"/>
              <a:ext cx="1981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Melhores Projetos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FC91C72B-9ADF-1716-EE29-42D02AD0E11C}"/>
                </a:ext>
              </a:extLst>
            </p:cNvPr>
            <p:cNvSpPr/>
            <p:nvPr/>
          </p:nvSpPr>
          <p:spPr bwMode="auto">
            <a:xfrm>
              <a:off x="1752600" y="2859977"/>
              <a:ext cx="228600" cy="457200"/>
            </a:xfrm>
            <a:prstGeom prst="rect">
              <a:avLst/>
            </a:prstGeom>
            <a:noFill/>
            <a:ln w="28575" cap="flat" cmpd="sng" algn="ctr">
              <a:solidFill>
                <a:srgbClr val="081B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1E3586F-F30A-072F-485A-F3286E1651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81200" y="1757735"/>
              <a:ext cx="2218660" cy="11022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2900D425-6F7F-AF14-A514-BD8633A793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3317177"/>
              <a:ext cx="2215507" cy="227718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2C0A15D1-9266-F652-6CE9-4F5CCA6B2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125" t="10536" r="20000" b="9044"/>
            <a:stretch/>
          </p:blipFill>
          <p:spPr>
            <a:xfrm>
              <a:off x="9017060" y="1737409"/>
              <a:ext cx="2717740" cy="3856953"/>
            </a:xfrm>
            <a:prstGeom prst="rect">
              <a:avLst/>
            </a:prstGeom>
          </p:spPr>
        </p:pic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ABD01CAC-B693-06C9-F458-2657ED66A035}"/>
                </a:ext>
              </a:extLst>
            </p:cNvPr>
            <p:cNvSpPr/>
            <p:nvPr/>
          </p:nvSpPr>
          <p:spPr bwMode="auto">
            <a:xfrm>
              <a:off x="7244824" y="2783777"/>
              <a:ext cx="984776" cy="1295400"/>
            </a:xfrm>
            <a:prstGeom prst="rect">
              <a:avLst/>
            </a:prstGeom>
            <a:noFill/>
            <a:ln w="25400" cap="flat" cmpd="sng" algn="ctr">
              <a:solidFill>
                <a:srgbClr val="081B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64354C9-A694-A21C-504B-D31DB306B6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4061456"/>
              <a:ext cx="782364" cy="153290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9FD5D86E-1325-3205-3E1E-DFBE81520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07702" y="1757735"/>
              <a:ext cx="804262" cy="10551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1" name="Rectangle: Rounded Corners 6">
              <a:extLst>
                <a:ext uri="{FF2B5EF4-FFF2-40B4-BE49-F238E27FC236}">
                  <a16:creationId xmlns:a16="http://schemas.microsoft.com/office/drawing/2014/main" id="{B4F7E0A6-BFDE-FF12-72AE-31CEA331112B}"/>
                </a:ext>
              </a:extLst>
            </p:cNvPr>
            <p:cNvSpPr/>
            <p:nvPr/>
          </p:nvSpPr>
          <p:spPr>
            <a:xfrm>
              <a:off x="4196707" y="5617638"/>
              <a:ext cx="4253648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Orçamentos Preliminares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6">
              <a:extLst>
                <a:ext uri="{FF2B5EF4-FFF2-40B4-BE49-F238E27FC236}">
                  <a16:creationId xmlns:a16="http://schemas.microsoft.com/office/drawing/2014/main" id="{C5BE6FA1-4659-27EB-8FDA-B5B7B3067EDF}"/>
                </a:ext>
              </a:extLst>
            </p:cNvPr>
            <p:cNvSpPr/>
            <p:nvPr/>
          </p:nvSpPr>
          <p:spPr>
            <a:xfrm>
              <a:off x="9011964" y="5614688"/>
              <a:ext cx="2707230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Orçamento Final (OPE)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Arrow: Right 9">
              <a:extLst>
                <a:ext uri="{FF2B5EF4-FFF2-40B4-BE49-F238E27FC236}">
                  <a16:creationId xmlns:a16="http://schemas.microsoft.com/office/drawing/2014/main" id="{A2E7DF51-D9A1-623C-E212-0EDD3C0F8507}"/>
                </a:ext>
              </a:extLst>
            </p:cNvPr>
            <p:cNvSpPr/>
            <p:nvPr/>
          </p:nvSpPr>
          <p:spPr>
            <a:xfrm>
              <a:off x="8581584" y="5674800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738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Consultoria da COBA – 2ª reunião</a:t>
            </a:r>
          </a:p>
          <a:p>
            <a:r>
              <a:rPr lang="en-US" sz="2200" dirty="0"/>
              <a:t>03 de </a:t>
            </a:r>
            <a:r>
              <a:rPr lang="en-US" sz="2200" dirty="0" err="1"/>
              <a:t>agosto</a:t>
            </a:r>
            <a:r>
              <a:rPr lang="en-US" sz="2200" dirty="0"/>
              <a:t> de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FF07A81-3058-4DFB-A129-25746151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514" y="1121592"/>
            <a:ext cx="7772400" cy="3831408"/>
          </a:xfrm>
        </p:spPr>
        <p:txBody>
          <a:bodyPr/>
          <a:lstStyle/>
          <a:p>
            <a:pPr lvl="1"/>
            <a:endParaRPr lang="en-US" sz="12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4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pt-BR" sz="1400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76C0F9-D5E3-2B85-5917-13CD69E06B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" y="990600"/>
                <a:ext cx="11353800" cy="533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285750" indent="-285750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50000"/>
                  <a:buFont typeface="Arial" pitchFamily="34" charset="0"/>
                  <a:buChar char="►"/>
                  <a:def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1pPr>
                <a:lvl2pPr marL="628650" indent="-217488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20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2pPr>
                <a:lvl3pPr marL="971550" indent="-193675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3pPr>
                <a:lvl4pPr marL="1314450" indent="-171450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4pPr>
                <a:lvl5pPr marL="1714500" indent="-206375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0" kern="0" dirty="0"/>
                  <a:t>Custos no </a:t>
                </a:r>
                <a:r>
                  <a:rPr lang="pt-BR" b="0" i="1" kern="0" dirty="0"/>
                  <a:t>screening 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0" kern="0" dirty="0"/>
                  <a:t>Fase anterior ao módulo de engenharia</a:t>
                </a: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0" kern="0" dirty="0"/>
                  <a:t>Função de custos: </a:t>
                </a:r>
              </a:p>
              <a:p>
                <a:pPr marL="0" lvl="1" indent="0">
                  <a:buSzPct val="50000"/>
                  <a:buNone/>
                </a:pPr>
                <a:r>
                  <a:rPr lang="pt-BR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				</a:t>
                </a:r>
                <a14:m>
                  <m:oMath xmlns:m="http://schemas.openxmlformats.org/officeDocument/2006/math"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𝐶𝑇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𝑆𝐴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𝑂𝐶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𝐸𝑄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𝐼𝐸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pt-B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𝑂𝑇</m:t>
                    </m:r>
                  </m:oMath>
                </a14:m>
                <a:endParaRPr lang="pt-BR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pt-BR" b="0" kern="0" dirty="0"/>
                  <a:t>Detalhamento da função:</a:t>
                </a:r>
              </a:p>
              <a:p>
                <a:pPr marL="411162" lvl="1" indent="0">
                  <a:buNone/>
                </a:pPr>
                <a:r>
                  <a:rPr lang="pt-BR" sz="1800" dirty="0"/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80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pt-BR" sz="1800">
                        <a:latin typeface="Cambria Math" panose="02040503050406030204" pitchFamily="18" charset="0"/>
                      </a:rPr>
                      <m:t>ocioambi</m:t>
                    </m:r>
                    <m:r>
                      <m:rPr>
                        <m:sty m:val="p"/>
                      </m:rPr>
                      <a:rPr lang="pt-BR" sz="1800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pt-BR" sz="1800">
                        <a:latin typeface="Cambria Math" panose="02040503050406030204" pitchFamily="18" charset="0"/>
                      </a:rPr>
                      <m:t>tal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sz="1800" dirty="0"/>
                  <a:t> </a:t>
                </a:r>
                <a14:m>
                  <m:oMath xmlns:m="http://schemas.openxmlformats.org/officeDocument/2006/math">
                    <m:r>
                      <a:rPr lang="pt-BR" sz="18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=(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8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800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pt-BR" sz="1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800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8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8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pt-BR" sz="1800" dirty="0">
                  <a:solidFill>
                    <a:srgbClr val="0070C0"/>
                  </a:solidFill>
                </a:endParaRPr>
              </a:p>
              <a:p>
                <a:pPr marL="411162" lvl="1" indent="0">
                  <a:buNone/>
                </a:pPr>
                <a:r>
                  <a:rPr lang="pt-BR" sz="1800" b="0" dirty="0">
                    <a:latin typeface="Cambria Math" panose="02040503050406030204" pitchFamily="18" charset="0"/>
                  </a:rPr>
                  <a:t>				Obras civis: </a:t>
                </a:r>
                <a14:m>
                  <m:oMath xmlns:m="http://schemas.openxmlformats.org/officeDocument/2006/math">
                    <m:r>
                      <a:rPr lang="pt-BR" sz="1800" b="0" i="1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8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BR" sz="1800" b="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sz="1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800" b="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800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pt-BR" sz="1800" b="1" i="1">
                                <a:latin typeface="Cambria Math" panose="02040503050406030204" pitchFamily="18" charset="0"/>
                              </a:rPr>
                              <m:t>𝒄𝒇</m:t>
                            </m:r>
                          </m:sub>
                        </m:sSub>
                        <m:r>
                          <a:rPr lang="pt-BR" sz="1800" b="1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8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t-BR" sz="1800" b="1" i="1">
                                <a:latin typeface="Cambria Math" panose="02040503050406030204" pitchFamily="18" charset="0"/>
                              </a:rPr>
                              <m:t>𝒄𝒇</m:t>
                            </m:r>
                          </m:sub>
                        </m:sSub>
                      </m:e>
                    </m:d>
                  </m:oMath>
                </a14:m>
                <a:endParaRPr lang="en-US" sz="1400" b="0" dirty="0">
                  <a:solidFill>
                    <a:srgbClr val="0070C0"/>
                  </a:solidFill>
                </a:endParaRPr>
              </a:p>
              <a:p>
                <a:pPr marL="411162" lvl="1" indent="0">
                  <a:buNone/>
                </a:pPr>
                <a:r>
                  <a:rPr lang="en-US" sz="1800" b="0" dirty="0">
                    <a:latin typeface="Cambria Math" panose="02040503050406030204" pitchFamily="18" charset="0"/>
                  </a:rPr>
                  <a:t>				Equipamentos: </a:t>
                </a:r>
                <a14:m>
                  <m:oMath xmlns:m="http://schemas.openxmlformats.org/officeDocument/2006/math">
                    <m:r>
                      <a:rPr lang="pt-BR" sz="1800" b="1" i="1">
                        <a:latin typeface="Cambria Math" panose="02040503050406030204" pitchFamily="18" charset="0"/>
                      </a:rPr>
                      <m:t>𝑬𝑸</m:t>
                    </m:r>
                    <m:r>
                      <a:rPr lang="pt-BR" sz="1800" b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pt-BR" sz="1800" b="1" i="1">
                            <a:latin typeface="Cambria Math" panose="02040503050406030204" pitchFamily="18" charset="0"/>
                          </a:rPr>
                          <m:t>𝒆𝒒</m:t>
                        </m:r>
                      </m:sub>
                    </m:sSub>
                    <m:r>
                      <a:rPr lang="pt-BR" sz="1800" b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18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pt-BR" sz="18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800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</m:d>
                  </m:oMath>
                </a14:m>
                <a:endParaRPr lang="en-US" sz="1400" dirty="0">
                  <a:solidFill>
                    <a:srgbClr val="0070C0"/>
                  </a:solidFill>
                </a:endParaRPr>
              </a:p>
              <a:p>
                <a:pPr marL="411162" lvl="1" indent="0">
                  <a:buNone/>
                </a:pPr>
                <a:r>
                  <a:rPr lang="pt-BR" sz="1800" b="0" dirty="0">
                    <a:latin typeface="Cambria Math" panose="02040503050406030204" pitchFamily="18" charset="0"/>
                  </a:rPr>
                  <a:t>				Infraestrutura: </a:t>
                </a:r>
                <a14:m>
                  <m:oMath xmlns:m="http://schemas.openxmlformats.org/officeDocument/2006/math">
                    <m:r>
                      <a:rPr lang="pt-BR" sz="18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8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8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sz="1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8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8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0070C0"/>
                  </a:solidFill>
                </a:endParaRPr>
              </a:p>
              <a:p>
                <a:pPr marL="411162" lvl="1" indent="0">
                  <a:buNone/>
                </a:pPr>
                <a:r>
                  <a:rPr lang="pt-BR" sz="1800" dirty="0"/>
                  <a:t>	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800" i="0">
                        <a:latin typeface="Cambria Math" panose="02040503050406030204" pitchFamily="18" charset="0"/>
                      </a:rPr>
                      <m:t>Outros</m:t>
                    </m:r>
                    <m:r>
                      <a:rPr lang="pt-BR" sz="18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800" i="0">
                        <a:latin typeface="Cambria Math" panose="02040503050406030204" pitchFamily="18" charset="0"/>
                      </a:rPr>
                      <m:t>custos</m:t>
                    </m:r>
                    <m:r>
                      <a:rPr lang="pt-BR" sz="1800" i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800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pt-BR" sz="1800"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pt-BR" b="0" i="1" kern="0" dirty="0"/>
              </a:p>
              <a:p>
                <a:pPr lvl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pt-BR" b="0" kern="0" dirty="0"/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pt-BR" b="0" kern="0" dirty="0"/>
              </a:p>
              <a:p>
                <a:pPr lvl="2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pt-BR" sz="2000" b="0" kern="0" dirty="0"/>
              </a:p>
              <a:p>
                <a:pPr marL="777875" lvl="2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endParaRPr lang="pt-BR" sz="2000" b="0" kern="0" dirty="0"/>
              </a:p>
              <a:p>
                <a:pPr marL="411162" lvl="1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pt-BR" sz="2800" b="0" i="1" kern="0" dirty="0"/>
                  <a:t>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None/>
                </a:pPr>
                <a:endParaRPr lang="pt-BR" b="0" i="1" kern="0" dirty="0"/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spcAft>
                    <a:spcPts val="600"/>
                  </a:spcAft>
                  <a:buFont typeface="Arial" pitchFamily="34" charset="0"/>
                  <a:buNone/>
                </a:pPr>
                <a:r>
                  <a:rPr lang="pt-BR" sz="1800" b="0" kern="0" dirty="0"/>
                  <a:t>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D76C0F9-D5E3-2B85-5917-13CD69E0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990600"/>
                <a:ext cx="11353800" cy="5334000"/>
              </a:xfrm>
              <a:prstGeom prst="rect">
                <a:avLst/>
              </a:prstGeom>
              <a:blipFill>
                <a:blip r:embed="rId2"/>
                <a:stretch>
                  <a:fillRect t="-91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E432DD1C-C0E4-7CB0-BC57-6E371FF0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/>
          <a:lstStyle/>
          <a:p>
            <a:r>
              <a:rPr lang="pt-BR" dirty="0"/>
              <a:t>Temas para discussão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A737DF4-7740-5D0F-31E1-F749096FCC48}"/>
              </a:ext>
            </a:extLst>
          </p:cNvPr>
          <p:cNvCxnSpPr>
            <a:cxnSpLocks/>
          </p:cNvCxnSpPr>
          <p:nvPr/>
        </p:nvCxnSpPr>
        <p:spPr bwMode="auto">
          <a:xfrm flipH="1">
            <a:off x="7696200" y="4724400"/>
            <a:ext cx="444796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9FF8C70-3A7A-FE31-D5F2-D035219DAEBC}"/>
              </a:ext>
            </a:extLst>
          </p:cNvPr>
          <p:cNvCxnSpPr>
            <a:cxnSpLocks/>
          </p:cNvCxnSpPr>
          <p:nvPr/>
        </p:nvCxnSpPr>
        <p:spPr bwMode="auto">
          <a:xfrm>
            <a:off x="10668000" y="3581400"/>
            <a:ext cx="0" cy="381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61551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1926F7-FEBD-6D50-3DC0-9F6CCAD42FF6}"/>
              </a:ext>
            </a:extLst>
          </p:cNvPr>
          <p:cNvSpPr txBox="1">
            <a:spLocks/>
          </p:cNvSpPr>
          <p:nvPr/>
        </p:nvSpPr>
        <p:spPr bwMode="auto">
          <a:xfrm>
            <a:off x="6045246" y="3263529"/>
            <a:ext cx="3124200" cy="45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0" kern="0" dirty="0"/>
              <a:t>Coeficientes (GE + PSR):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11353800" cy="205358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Custos no </a:t>
            </a:r>
            <a:r>
              <a:rPr lang="pt-BR" i="1" dirty="0"/>
              <a:t>s</a:t>
            </a:r>
            <a:r>
              <a:rPr lang="pt-BR" b="0" i="1" kern="0" dirty="0"/>
              <a:t>creening</a:t>
            </a: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11832265" cy="87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kern="0" dirty="0"/>
              <a:t>Obras civis da casa de força (parcela do componente </a:t>
            </a:r>
            <a:r>
              <a:rPr lang="pt-BR" i="1" kern="0" dirty="0"/>
              <a:t>OC</a:t>
            </a:r>
            <a:r>
              <a:rPr lang="pt-BR" kern="0" dirty="0"/>
              <a:t>):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Equação definida a partir da fórmula do Manual, em função da vazão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6E1C90-EF31-F77C-5035-C79C670E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5" t="68672" r="33116" b="16857"/>
          <a:stretch/>
        </p:blipFill>
        <p:spPr>
          <a:xfrm>
            <a:off x="6337455" y="4998295"/>
            <a:ext cx="5821835" cy="13069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43B278-CAA8-CED7-C426-563A7A43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5" t="49989" r="43960" b="38706"/>
          <a:stretch/>
        </p:blipFill>
        <p:spPr>
          <a:xfrm>
            <a:off x="6337455" y="3738636"/>
            <a:ext cx="4336552" cy="1085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8E65F3-4311-1F2B-0ACE-F6FD0B5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61111" r="38750" b="34445"/>
          <a:stretch/>
        </p:blipFill>
        <p:spPr>
          <a:xfrm>
            <a:off x="1219200" y="2570728"/>
            <a:ext cx="5527584" cy="460632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934B9928-7162-CF92-053D-7149FFDC9A37}"/>
              </a:ext>
            </a:extLst>
          </p:cNvPr>
          <p:cNvGrpSpPr/>
          <p:nvPr/>
        </p:nvGrpSpPr>
        <p:grpSpPr>
          <a:xfrm>
            <a:off x="311966" y="3464759"/>
            <a:ext cx="5813580" cy="3067072"/>
            <a:chOff x="308521" y="3286465"/>
            <a:chExt cx="5813580" cy="306707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EC6BFEE-AD5E-EA66-6BE0-E96B3DEE10F2}"/>
                </a:ext>
              </a:extLst>
            </p:cNvPr>
            <p:cNvGrpSpPr/>
            <p:nvPr/>
          </p:nvGrpSpPr>
          <p:grpSpPr>
            <a:xfrm>
              <a:off x="308521" y="3299296"/>
              <a:ext cx="5341570" cy="2780137"/>
              <a:chOff x="318185" y="3302154"/>
              <a:chExt cx="5320615" cy="2780137"/>
            </a:xfrm>
          </p:grpSpPr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6000F844-B897-2E50-72AD-5C1EC07A83A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8489" y="3606953"/>
                <a:ext cx="0" cy="247533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C000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3E127108-6000-F14F-4E01-E0BEB46BC6F0}"/>
                  </a:ext>
                </a:extLst>
              </p:cNvPr>
              <p:cNvSpPr txBox="1"/>
              <p:nvPr/>
            </p:nvSpPr>
            <p:spPr>
              <a:xfrm>
                <a:off x="463688" y="3302154"/>
                <a:ext cx="447158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Kcf</a:t>
                </a:r>
              </a:p>
            </p:txBody>
          </p: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DFD9D172-1BB9-D8AB-7B38-48FBC49637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25235" y="5380244"/>
                <a:ext cx="1536969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C3C64FA-C48B-683C-9430-1A00AEF7B621}"/>
                  </a:ext>
                </a:extLst>
              </p:cNvPr>
              <p:cNvSpPr txBox="1"/>
              <p:nvPr/>
            </p:nvSpPr>
            <p:spPr>
              <a:xfrm>
                <a:off x="429153" y="5119286"/>
                <a:ext cx="304798" cy="3077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1</a:t>
                </a:r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8A3B96F9-94EE-A942-AF6A-96F36EF744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62204" y="4633179"/>
                <a:ext cx="1142996" cy="15021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A49E16F-1D17-E4C3-5523-B64B868B3324}"/>
                  </a:ext>
                </a:extLst>
              </p:cNvPr>
              <p:cNvSpPr txBox="1"/>
              <p:nvPr/>
            </p:nvSpPr>
            <p:spPr>
              <a:xfrm>
                <a:off x="318185" y="4495800"/>
                <a:ext cx="440687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1,4</a:t>
                </a:r>
              </a:p>
            </p:txBody>
          </p: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11A22E51-F4A8-73B4-E695-CF6C9367C85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505200" y="3734594"/>
                <a:ext cx="2133600" cy="913606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AADC8D03-5743-227D-2391-95183C4CD79C}"/>
                  </a:ext>
                </a:extLst>
              </p:cNvPr>
              <p:cNvSpPr txBox="1"/>
              <p:nvPr/>
            </p:nvSpPr>
            <p:spPr>
              <a:xfrm>
                <a:off x="329139" y="3706949"/>
                <a:ext cx="429734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2,2</a:t>
                </a: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0BDFA519-DD79-AA5C-6090-2A2C93576067}"/>
                </a:ext>
              </a:extLst>
            </p:cNvPr>
            <p:cNvGrpSpPr/>
            <p:nvPr/>
          </p:nvGrpSpPr>
          <p:grpSpPr>
            <a:xfrm>
              <a:off x="828158" y="3286465"/>
              <a:ext cx="5293943" cy="2780138"/>
              <a:chOff x="990596" y="3286465"/>
              <a:chExt cx="5139052" cy="2780138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4C0EEFB-F899-8A91-FCB2-B7CB6EFC618F}"/>
                  </a:ext>
                </a:extLst>
              </p:cNvPr>
              <p:cNvSpPr txBox="1"/>
              <p:nvPr/>
            </p:nvSpPr>
            <p:spPr>
              <a:xfrm>
                <a:off x="5785209" y="5152432"/>
                <a:ext cx="304798" cy="307776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00B0F0"/>
                    </a:solidFill>
                    <a:latin typeface="+mn-lt"/>
                  </a:rPr>
                  <a:t>3</a:t>
                </a:r>
              </a:p>
            </p:txBody>
          </p: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1F0FC18C-1184-89A9-5B37-38F6E5753FA3}"/>
                  </a:ext>
                </a:extLst>
              </p:cNvPr>
              <p:cNvGrpSpPr/>
              <p:nvPr/>
            </p:nvGrpSpPr>
            <p:grpSpPr>
              <a:xfrm>
                <a:off x="5460493" y="3286465"/>
                <a:ext cx="669155" cy="2780138"/>
                <a:chOff x="5460492" y="3286465"/>
                <a:chExt cx="669155" cy="2780138"/>
              </a:xfrm>
            </p:grpSpPr>
            <p:cxnSp>
              <p:nvCxnSpPr>
                <p:cNvPr id="32" name="Conector reto 31">
                  <a:extLst>
                    <a:ext uri="{FF2B5EF4-FFF2-40B4-BE49-F238E27FC236}">
                      <a16:creationId xmlns:a16="http://schemas.microsoft.com/office/drawing/2014/main" id="{4FBB63A1-3942-1D68-FB1F-FE4BFA76330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5765293" y="3591265"/>
                  <a:ext cx="0" cy="2475338"/>
                </a:xfrm>
                <a:prstGeom prst="line">
                  <a:avLst/>
                </a:prstGeom>
                <a:solidFill>
                  <a:schemeClr val="bg1"/>
                </a:solidFill>
                <a:ln w="19050" cap="flat" cmpd="sng" algn="ctr">
                  <a:solidFill>
                    <a:srgbClr val="00B0F0"/>
                  </a:solidFill>
                  <a:prstDash val="solid"/>
                  <a:round/>
                  <a:headEnd type="triangle" w="med" len="med"/>
                  <a:tailEnd type="none"/>
                </a:ln>
                <a:effectLst/>
              </p:spPr>
            </p:cxnSp>
            <p:sp>
              <p:nvSpPr>
                <p:cNvPr id="33" name="CaixaDeTexto 32">
                  <a:extLst>
                    <a:ext uri="{FF2B5EF4-FFF2-40B4-BE49-F238E27FC236}">
                      <a16:creationId xmlns:a16="http://schemas.microsoft.com/office/drawing/2014/main" id="{5C9606B5-D03E-9BF6-3FC5-1559B0776583}"/>
                    </a:ext>
                  </a:extLst>
                </p:cNvPr>
                <p:cNvSpPr txBox="1"/>
                <p:nvPr/>
              </p:nvSpPr>
              <p:spPr>
                <a:xfrm>
                  <a:off x="5460492" y="3286465"/>
                  <a:ext cx="533198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pt-BR" sz="1400" dirty="0">
                      <a:solidFill>
                        <a:srgbClr val="00B0F0"/>
                      </a:solidFill>
                      <a:latin typeface="+mn-lt"/>
                    </a:rPr>
                    <a:t>Kxc</a:t>
                  </a:r>
                </a:p>
              </p:txBody>
            </p:sp>
            <p:sp>
              <p:nvSpPr>
                <p:cNvPr id="35" name="CaixaDeTexto 34">
                  <a:extLst>
                    <a:ext uri="{FF2B5EF4-FFF2-40B4-BE49-F238E27FC236}">
                      <a16:creationId xmlns:a16="http://schemas.microsoft.com/office/drawing/2014/main" id="{FA8892C5-054C-43FF-F7EF-3EE5A572E962}"/>
                    </a:ext>
                  </a:extLst>
                </p:cNvPr>
                <p:cNvSpPr txBox="1"/>
                <p:nvPr/>
              </p:nvSpPr>
              <p:spPr>
                <a:xfrm>
                  <a:off x="5804078" y="4485984"/>
                  <a:ext cx="304798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pt-BR" sz="1400" dirty="0">
                      <a:solidFill>
                        <a:srgbClr val="00B0F0"/>
                      </a:solidFill>
                      <a:latin typeface="+mn-lt"/>
                    </a:rPr>
                    <a:t>4</a:t>
                  </a:r>
                </a:p>
              </p:txBody>
            </p:sp>
            <p:sp>
              <p:nvSpPr>
                <p:cNvPr id="36" name="CaixaDeTexto 35">
                  <a:extLst>
                    <a:ext uri="{FF2B5EF4-FFF2-40B4-BE49-F238E27FC236}">
                      <a16:creationId xmlns:a16="http://schemas.microsoft.com/office/drawing/2014/main" id="{1F5D6B4E-176B-8C61-91EE-9D9A590DF3A8}"/>
                    </a:ext>
                  </a:extLst>
                </p:cNvPr>
                <p:cNvSpPr txBox="1"/>
                <p:nvPr/>
              </p:nvSpPr>
              <p:spPr>
                <a:xfrm>
                  <a:off x="5804689" y="3798423"/>
                  <a:ext cx="324958" cy="30777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pt-BR" sz="1400" dirty="0">
                      <a:solidFill>
                        <a:srgbClr val="00B0F0"/>
                      </a:solidFill>
                      <a:latin typeface="+mn-lt"/>
                    </a:rPr>
                    <a:t>5</a:t>
                  </a:r>
                </a:p>
              </p:txBody>
            </p:sp>
          </p:grpSp>
          <p:cxnSp>
            <p:nvCxnSpPr>
              <p:cNvPr id="37" name="Conector reto 36">
                <a:extLst>
                  <a:ext uri="{FF2B5EF4-FFF2-40B4-BE49-F238E27FC236}">
                    <a16:creationId xmlns:a16="http://schemas.microsoft.com/office/drawing/2014/main" id="{05287B3C-4381-5C66-4F32-920F3E8061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90596" y="3967865"/>
                <a:ext cx="1412641" cy="1412379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39" name="Conector reto 38">
                <a:extLst>
                  <a:ext uri="{FF2B5EF4-FFF2-40B4-BE49-F238E27FC236}">
                    <a16:creationId xmlns:a16="http://schemas.microsoft.com/office/drawing/2014/main" id="{485D2E96-2564-EE4B-0976-C17C803A18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83189" y="3967865"/>
                <a:ext cx="1274510" cy="680334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42" name="Conector reto 41">
                <a:extLst>
                  <a:ext uri="{FF2B5EF4-FFF2-40B4-BE49-F238E27FC236}">
                    <a16:creationId xmlns:a16="http://schemas.microsoft.com/office/drawing/2014/main" id="{5EAD7F6D-693D-765C-B394-F722F9F74C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657699" y="4618159"/>
                <a:ext cx="2053144" cy="3004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</p:grpSp>
        <p:pic>
          <p:nvPicPr>
            <p:cNvPr id="31" name="Imagem 30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CE0369DD-7253-A101-0887-84F47C8B1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1" t="73653" r="39040" b="17977"/>
            <a:stretch/>
          </p:blipFill>
          <p:spPr bwMode="auto">
            <a:xfrm>
              <a:off x="535174" y="5803988"/>
              <a:ext cx="5440320" cy="54954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0" name="Imagem 3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3DFDC09-8E53-FBF1-EEAE-D3E64655F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31855" r="39040" b="17977"/>
          <a:stretch/>
        </p:blipFill>
        <p:spPr bwMode="auto">
          <a:xfrm>
            <a:off x="7892195" y="623702"/>
            <a:ext cx="3918805" cy="2360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Chave Esquerda 22">
            <a:extLst>
              <a:ext uri="{FF2B5EF4-FFF2-40B4-BE49-F238E27FC236}">
                <a16:creationId xmlns:a16="http://schemas.microsoft.com/office/drawing/2014/main" id="{B7173289-7F98-7D72-3C24-E13F4E07D687}"/>
              </a:ext>
            </a:extLst>
          </p:cNvPr>
          <p:cNvSpPr/>
          <p:nvPr/>
        </p:nvSpPr>
        <p:spPr bwMode="auto">
          <a:xfrm rot="16200000">
            <a:off x="5652420" y="2304837"/>
            <a:ext cx="227480" cy="1436511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F521F92-3486-A8E5-3C7E-55FA360515D0}"/>
              </a:ext>
            </a:extLst>
          </p:cNvPr>
          <p:cNvSpPr txBox="1"/>
          <p:nvPr/>
        </p:nvSpPr>
        <p:spPr>
          <a:xfrm>
            <a:off x="5289566" y="3107798"/>
            <a:ext cx="9144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concreto</a:t>
            </a:r>
          </a:p>
        </p:txBody>
      </p:sp>
      <p:sp>
        <p:nvSpPr>
          <p:cNvPr id="50" name="Chave Esquerda 49">
            <a:extLst>
              <a:ext uri="{FF2B5EF4-FFF2-40B4-BE49-F238E27FC236}">
                <a16:creationId xmlns:a16="http://schemas.microsoft.com/office/drawing/2014/main" id="{5494FC68-607B-FBF2-C3EA-36812ABF775B}"/>
              </a:ext>
            </a:extLst>
          </p:cNvPr>
          <p:cNvSpPr/>
          <p:nvPr/>
        </p:nvSpPr>
        <p:spPr bwMode="auto">
          <a:xfrm rot="16200000">
            <a:off x="3232641" y="2279550"/>
            <a:ext cx="259454" cy="1543131"/>
          </a:xfrm>
          <a:prstGeom prst="leftBrace">
            <a:avLst>
              <a:gd name="adj1" fmla="val 833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55AF734-1B8E-AEAD-B122-24EF0C2316F6}"/>
              </a:ext>
            </a:extLst>
          </p:cNvPr>
          <p:cNvSpPr txBox="1"/>
          <p:nvPr/>
        </p:nvSpPr>
        <p:spPr>
          <a:xfrm>
            <a:off x="2286821" y="3131664"/>
            <a:ext cx="2190842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preço unitário ponderado</a:t>
            </a: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B8475E31-AAAA-A8A7-4A1F-4106C091CE1B}"/>
              </a:ext>
            </a:extLst>
          </p:cNvPr>
          <p:cNvCxnSpPr>
            <a:cxnSpLocks/>
          </p:cNvCxnSpPr>
          <p:nvPr/>
        </p:nvCxnSpPr>
        <p:spPr bwMode="auto">
          <a:xfrm>
            <a:off x="6390705" y="3892789"/>
            <a:ext cx="0" cy="92333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76DC12C-1220-7F78-679A-C4FC282CFAA1}"/>
              </a:ext>
            </a:extLst>
          </p:cNvPr>
          <p:cNvCxnSpPr>
            <a:cxnSpLocks/>
          </p:cNvCxnSpPr>
          <p:nvPr/>
        </p:nvCxnSpPr>
        <p:spPr bwMode="auto">
          <a:xfrm>
            <a:off x="6390705" y="5020058"/>
            <a:ext cx="0" cy="923336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19678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6748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Custos no </a:t>
            </a:r>
            <a:r>
              <a:rPr lang="pt-BR" i="1" dirty="0"/>
              <a:t>s</a:t>
            </a:r>
            <a:r>
              <a:rPr lang="pt-BR" b="0" i="1" kern="0" dirty="0"/>
              <a:t>creening</a:t>
            </a:r>
            <a:endParaRPr lang="pt-BR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7363933" cy="849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kern="0" dirty="0"/>
              <a:t>Equipamentos da casa de força (EQ):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Equação definida por regressão simbólica de custos obtidos do Manual para usinas convencionais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7F9B32-3386-5934-8F88-24619B7B8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48856" r="43750" b="44515"/>
          <a:stretch/>
        </p:blipFill>
        <p:spPr>
          <a:xfrm>
            <a:off x="3048000" y="2718292"/>
            <a:ext cx="4368955" cy="6634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F6DD3E-4BC7-6144-5B1E-91E914866CA2}"/>
              </a:ext>
            </a:extLst>
          </p:cNvPr>
          <p:cNvSpPr txBox="1">
            <a:spLocks/>
          </p:cNvSpPr>
          <p:nvPr/>
        </p:nvSpPr>
        <p:spPr bwMode="auto">
          <a:xfrm>
            <a:off x="6688941" y="3691040"/>
            <a:ext cx="4724400" cy="45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Coeficiente (GE + PSR):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786955-2401-9736-4DDC-A901B1AA7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35" t="61085" r="43575" b="21396"/>
          <a:stretch/>
        </p:blipFill>
        <p:spPr>
          <a:xfrm>
            <a:off x="7147111" y="4259489"/>
            <a:ext cx="3793851" cy="1707988"/>
          </a:xfrm>
          <a:prstGeom prst="rect">
            <a:avLst/>
          </a:prstGeom>
        </p:spPr>
      </p:pic>
      <p:pic>
        <p:nvPicPr>
          <p:cNvPr id="27" name="Imagem 2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A5D5073A-B346-40C1-BD8F-A03B1E2E56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31855" r="39040" b="17977"/>
          <a:stretch/>
        </p:blipFill>
        <p:spPr bwMode="auto">
          <a:xfrm>
            <a:off x="7892195" y="623702"/>
            <a:ext cx="3918805" cy="23607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D5907256-4979-8AAD-C24D-929E3C65D6EA}"/>
              </a:ext>
            </a:extLst>
          </p:cNvPr>
          <p:cNvGrpSpPr/>
          <p:nvPr/>
        </p:nvGrpSpPr>
        <p:grpSpPr>
          <a:xfrm>
            <a:off x="685799" y="3339215"/>
            <a:ext cx="5567162" cy="3193254"/>
            <a:chOff x="601950" y="3359946"/>
            <a:chExt cx="5567162" cy="319325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1677384-A990-BE52-BD69-31B585FADEEA}"/>
                </a:ext>
              </a:extLst>
            </p:cNvPr>
            <p:cNvGrpSpPr/>
            <p:nvPr/>
          </p:nvGrpSpPr>
          <p:grpSpPr>
            <a:xfrm>
              <a:off x="601950" y="3359946"/>
              <a:ext cx="5372101" cy="2601311"/>
              <a:chOff x="83095" y="3455427"/>
              <a:chExt cx="5372101" cy="2601311"/>
            </a:xfrm>
          </p:grpSpPr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B6C68FAB-E1F3-A1A1-32E8-DBEE33914E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33400" y="3807252"/>
                <a:ext cx="0" cy="2249486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C000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08FD8F8-9B66-961C-A5FD-07A45B095441}"/>
                  </a:ext>
                </a:extLst>
              </p:cNvPr>
              <p:cNvSpPr txBox="1"/>
              <p:nvPr/>
            </p:nvSpPr>
            <p:spPr>
              <a:xfrm>
                <a:off x="228830" y="3455427"/>
                <a:ext cx="761997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Keq</a:t>
                </a:r>
              </a:p>
            </p:txBody>
          </p:sp>
          <p:cxnSp>
            <p:nvCxnSpPr>
              <p:cNvPr id="21" name="Conector reto 20">
                <a:extLst>
                  <a:ext uri="{FF2B5EF4-FFF2-40B4-BE49-F238E27FC236}">
                    <a16:creationId xmlns:a16="http://schemas.microsoft.com/office/drawing/2014/main" id="{9ECBAF01-FD57-9C25-50C0-0D7532A60F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68896" y="5401510"/>
                <a:ext cx="12954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92491DFF-59F6-9F21-A9E1-FD2F5F47DC09}"/>
                  </a:ext>
                </a:extLst>
              </p:cNvPr>
              <p:cNvSpPr txBox="1"/>
              <p:nvPr/>
            </p:nvSpPr>
            <p:spPr>
              <a:xfrm>
                <a:off x="83095" y="5229695"/>
                <a:ext cx="450301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1,4</a:t>
                </a:r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18A8F510-580D-6B40-FEC7-743923B6208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64296" y="4830605"/>
                <a:ext cx="1219200" cy="0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B6195F04-ACB6-EB37-4322-C7FB58A7196C}"/>
                  </a:ext>
                </a:extLst>
              </p:cNvPr>
              <p:cNvSpPr txBox="1"/>
              <p:nvPr/>
            </p:nvSpPr>
            <p:spPr>
              <a:xfrm>
                <a:off x="83097" y="4607467"/>
                <a:ext cx="450300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1,6</a:t>
                </a:r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CA6573E4-EE51-DB9D-3541-BB4DCBAD567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264534" y="3990870"/>
                <a:ext cx="2190662" cy="849742"/>
              </a:xfrm>
              <a:prstGeom prst="line">
                <a:avLst/>
              </a:prstGeom>
              <a:solidFill>
                <a:schemeClr val="bg1"/>
              </a:solidFill>
              <a:ln w="571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C448866-9128-57F1-8341-87766B38C435}"/>
                  </a:ext>
                </a:extLst>
              </p:cNvPr>
              <p:cNvSpPr txBox="1"/>
              <p:nvPr/>
            </p:nvSpPr>
            <p:spPr>
              <a:xfrm>
                <a:off x="83096" y="3936929"/>
                <a:ext cx="450300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FFC000"/>
                    </a:solidFill>
                    <a:latin typeface="+mn-lt"/>
                  </a:rPr>
                  <a:t>2,0</a:t>
                </a:r>
              </a:p>
            </p:txBody>
          </p:sp>
        </p:grpSp>
        <p:pic>
          <p:nvPicPr>
            <p:cNvPr id="28" name="Imagem 27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7250B32C-092C-588D-619C-866779E82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1" t="73653" r="39040" b="17977"/>
            <a:stretch/>
          </p:blipFill>
          <p:spPr bwMode="auto">
            <a:xfrm>
              <a:off x="906751" y="6003651"/>
              <a:ext cx="5262361" cy="54954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EEBA9D34-1704-8249-E501-8FD4CE622E52}"/>
              </a:ext>
            </a:extLst>
          </p:cNvPr>
          <p:cNvCxnSpPr>
            <a:cxnSpLocks/>
          </p:cNvCxnSpPr>
          <p:nvPr/>
        </p:nvCxnSpPr>
        <p:spPr bwMode="auto">
          <a:xfrm>
            <a:off x="7086600" y="4337364"/>
            <a:ext cx="0" cy="1603162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06736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5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Custos no </a:t>
            </a:r>
            <a:r>
              <a:rPr lang="pt-BR" i="1" dirty="0"/>
              <a:t>s</a:t>
            </a:r>
            <a:r>
              <a:rPr lang="pt-BR" b="0" i="1" kern="0" dirty="0"/>
              <a:t>creening</a:t>
            </a:r>
            <a:endParaRPr lang="pt-BR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1183226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Análise da relação entre custos dos componentes e custo total para sugestão de adaptações pela COBA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Exemplo: reavaliação do componente </a:t>
            </a:r>
            <a:r>
              <a:rPr lang="pt-BR" b="0" i="1" kern="0" dirty="0"/>
              <a:t>OT </a:t>
            </a:r>
            <a:r>
              <a:rPr lang="pt-BR" b="0" kern="0" dirty="0"/>
              <a:t>(custos indiretos + custos não considerados nas simplificações)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72F4FD7-7D14-33A9-59A4-94D5B75D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98590"/>
            <a:ext cx="10576560" cy="37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E247674-D2B4-C8CF-835B-9C106EA86BA3}"/>
              </a:ext>
            </a:extLst>
          </p:cNvPr>
          <p:cNvSpPr/>
          <p:nvPr/>
        </p:nvSpPr>
        <p:spPr bwMode="auto">
          <a:xfrm>
            <a:off x="1346480" y="2698590"/>
            <a:ext cx="1818752" cy="374031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F5398E2-530A-A179-2C98-C4F4695B3286}"/>
              </a:ext>
            </a:extLst>
          </p:cNvPr>
          <p:cNvSpPr/>
          <p:nvPr/>
        </p:nvSpPr>
        <p:spPr bwMode="auto">
          <a:xfrm>
            <a:off x="5094514" y="2715926"/>
            <a:ext cx="6139543" cy="3684874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B77F09E-9F14-5AE4-A91E-3E99856E0E70}"/>
              </a:ext>
            </a:extLst>
          </p:cNvPr>
          <p:cNvSpPr/>
          <p:nvPr/>
        </p:nvSpPr>
        <p:spPr bwMode="auto">
          <a:xfrm>
            <a:off x="5715001" y="2724538"/>
            <a:ext cx="2449286" cy="159339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7289C33-A32A-2BA3-F092-E9BA86C95F49}"/>
              </a:ext>
            </a:extLst>
          </p:cNvPr>
          <p:cNvSpPr/>
          <p:nvPr/>
        </p:nvSpPr>
        <p:spPr bwMode="auto">
          <a:xfrm>
            <a:off x="8784774" y="2705879"/>
            <a:ext cx="1223384" cy="177280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5" name="Estrela: 5 Pontas 14">
            <a:extLst>
              <a:ext uri="{FF2B5EF4-FFF2-40B4-BE49-F238E27FC236}">
                <a16:creationId xmlns:a16="http://schemas.microsoft.com/office/drawing/2014/main" id="{C1B480EE-90F7-BA9B-872B-4F87F79829ED}"/>
              </a:ext>
            </a:extLst>
          </p:cNvPr>
          <p:cNvSpPr/>
          <p:nvPr/>
        </p:nvSpPr>
        <p:spPr bwMode="auto">
          <a:xfrm>
            <a:off x="7162800" y="2892489"/>
            <a:ext cx="152400" cy="15910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9" name="Estrela: 5 Pontas 18">
            <a:extLst>
              <a:ext uri="{FF2B5EF4-FFF2-40B4-BE49-F238E27FC236}">
                <a16:creationId xmlns:a16="http://schemas.microsoft.com/office/drawing/2014/main" id="{00097EBC-08D2-7AE6-5AAD-0BFE07AC73F8}"/>
              </a:ext>
            </a:extLst>
          </p:cNvPr>
          <p:cNvSpPr/>
          <p:nvPr/>
        </p:nvSpPr>
        <p:spPr bwMode="auto">
          <a:xfrm>
            <a:off x="10868608" y="2883159"/>
            <a:ext cx="152400" cy="15910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0" name="Estrela: 5 Pontas 19">
            <a:extLst>
              <a:ext uri="{FF2B5EF4-FFF2-40B4-BE49-F238E27FC236}">
                <a16:creationId xmlns:a16="http://schemas.microsoft.com/office/drawing/2014/main" id="{DA329C71-A039-1DE3-541C-3EC2E6072768}"/>
              </a:ext>
            </a:extLst>
          </p:cNvPr>
          <p:cNvSpPr/>
          <p:nvPr/>
        </p:nvSpPr>
        <p:spPr bwMode="auto">
          <a:xfrm>
            <a:off x="7798837" y="2892489"/>
            <a:ext cx="152400" cy="15910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4" name="Estrela: 5 Pontas 13">
            <a:extLst>
              <a:ext uri="{FF2B5EF4-FFF2-40B4-BE49-F238E27FC236}">
                <a16:creationId xmlns:a16="http://schemas.microsoft.com/office/drawing/2014/main" id="{70FE530E-9A22-D41F-FD62-1CBC4C63E5B3}"/>
              </a:ext>
            </a:extLst>
          </p:cNvPr>
          <p:cNvSpPr/>
          <p:nvPr/>
        </p:nvSpPr>
        <p:spPr bwMode="auto">
          <a:xfrm>
            <a:off x="8434874" y="2883159"/>
            <a:ext cx="152400" cy="159108"/>
          </a:xfrm>
          <a:prstGeom prst="star5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1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5" grpId="0" animBg="1"/>
      <p:bldP spid="19" grpId="0" animBg="1"/>
      <p:bldP spid="2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lvl="1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Lacunas do Módulo de Engenharia</a:t>
            </a:r>
          </a:p>
          <a:p>
            <a:pPr marL="63500" indent="0">
              <a:buNone/>
            </a:pPr>
            <a:r>
              <a:rPr lang="pt-BR" dirty="0"/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Dimensionamento da potência da bomba 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Custos no </a:t>
            </a: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Próximos passos</a:t>
            </a:r>
          </a:p>
          <a:p>
            <a:pPr marL="6350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13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Próximos passos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Documentação de acompanhamento dos temas das reuniões: atas comentadas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Assuntos para 3ª reunião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Data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Apresentação de dúvidas sobre critérios de dimensionamento e arranjo (a definir)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Volumes e custos para conjuntos com turbina e bomba separados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Avaliação da participação da 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Reuniões presenciais em Lisboa – formato e datas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Temas para discussão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8101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Diretrizes Gerais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Objetivo estabelecido no escopo do projeto para o módulo de engenharia: </a:t>
            </a:r>
          </a:p>
          <a:p>
            <a:pPr marL="6858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/>
              <a:t>Oferecer, dentro do possível, soluções de pré-dimensionamento e orçamentação para usinas reversíveis equivalentes às do Manual de Inventário de usinas hidrelétricas convencionais.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Particularidades das soluções de engenharia no HERA: 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Gerar soluções genéricas de arranjo de engenharia de forma automática e que possam ser aplicadas em qualquer terreno.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Conferir transparência e flexibilidade ao processo de criação das soluções de arranjo.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/>
              <a:t>Utilizar as planilhas do Manual de Inventário de forma integrada, segundo uma sequência de procedimentos (workflow).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/>
              <a:t>Possibilitar a definição de custos de equipamentos a partir de curvas ou peso.</a:t>
            </a:r>
          </a:p>
          <a:p>
            <a:pPr marL="3429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5556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</a:t>
            </a:fld>
            <a:endParaRPr lang="pt-BR" noProof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C77605F-047E-BD59-5B67-5B39EEFE4726}"/>
              </a:ext>
            </a:extLst>
          </p:cNvPr>
          <p:cNvGrpSpPr/>
          <p:nvPr/>
        </p:nvGrpSpPr>
        <p:grpSpPr>
          <a:xfrm>
            <a:off x="538843" y="1066800"/>
            <a:ext cx="11195957" cy="5109641"/>
            <a:chOff x="538843" y="1066800"/>
            <a:chExt cx="11195957" cy="5109641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573BAB32-8CA3-4890-AECD-84597D240852}"/>
                </a:ext>
              </a:extLst>
            </p:cNvPr>
            <p:cNvSpPr/>
            <p:nvPr/>
          </p:nvSpPr>
          <p:spPr>
            <a:xfrm>
              <a:off x="540398" y="1069750"/>
              <a:ext cx="3124200" cy="55880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Aplicação de Filtros</a:t>
              </a:r>
            </a:p>
          </p:txBody>
        </p:sp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19779B6C-4C3C-40A6-87F5-E285B7CF5C78}"/>
                </a:ext>
              </a:extLst>
            </p:cNvPr>
            <p:cNvSpPr/>
            <p:nvPr/>
          </p:nvSpPr>
          <p:spPr>
            <a:xfrm>
              <a:off x="4196707" y="1069750"/>
              <a:ext cx="4253648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Busca Intensiva (“</a:t>
              </a:r>
              <a:r>
                <a:rPr lang="pt-BR" sz="18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Screening</a:t>
              </a: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”)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Right 9">
              <a:extLst>
                <a:ext uri="{FF2B5EF4-FFF2-40B4-BE49-F238E27FC236}">
                  <a16:creationId xmlns:a16="http://schemas.microsoft.com/office/drawing/2014/main" id="{98925E32-F787-4BEB-BD96-2F8391EEF567}"/>
                </a:ext>
              </a:extLst>
            </p:cNvPr>
            <p:cNvSpPr/>
            <p:nvPr/>
          </p:nvSpPr>
          <p:spPr>
            <a:xfrm>
              <a:off x="3796752" y="1133747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6">
              <a:extLst>
                <a:ext uri="{FF2B5EF4-FFF2-40B4-BE49-F238E27FC236}">
                  <a16:creationId xmlns:a16="http://schemas.microsoft.com/office/drawing/2014/main" id="{E46FEC5C-65D3-457E-AE9D-7797782C3535}"/>
                </a:ext>
              </a:extLst>
            </p:cNvPr>
            <p:cNvSpPr/>
            <p:nvPr/>
          </p:nvSpPr>
          <p:spPr>
            <a:xfrm>
              <a:off x="9011964" y="1066800"/>
              <a:ext cx="2707230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Projetos de Engenharia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Right 9">
              <a:extLst>
                <a:ext uri="{FF2B5EF4-FFF2-40B4-BE49-F238E27FC236}">
                  <a16:creationId xmlns:a16="http://schemas.microsoft.com/office/drawing/2014/main" id="{94509CC6-F82D-441E-B7AF-675AA5374412}"/>
                </a:ext>
              </a:extLst>
            </p:cNvPr>
            <p:cNvSpPr/>
            <p:nvPr/>
          </p:nvSpPr>
          <p:spPr>
            <a:xfrm>
              <a:off x="8581584" y="1126912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7E7B28F-85B2-47DB-A680-2229F829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25" t="11292" r="2499" b="12250"/>
            <a:stretch/>
          </p:blipFill>
          <p:spPr>
            <a:xfrm>
              <a:off x="538843" y="1737409"/>
              <a:ext cx="3124200" cy="385695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484D30C-055F-45AB-BEAB-055947DCC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28" t="15082" r="31170" b="26210"/>
            <a:stretch/>
          </p:blipFill>
          <p:spPr>
            <a:xfrm>
              <a:off x="6324600" y="1737409"/>
              <a:ext cx="2125755" cy="385695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34525E6-8581-409A-A4E5-6BB47FB80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02" t="28638" r="29089" b="13250"/>
            <a:stretch/>
          </p:blipFill>
          <p:spPr>
            <a:xfrm>
              <a:off x="4199897" y="1737409"/>
              <a:ext cx="2124703" cy="385695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BC7AE48-21C8-F822-9AFD-E8659339A254}"/>
                </a:ext>
              </a:extLst>
            </p:cNvPr>
            <p:cNvSpPr txBox="1"/>
            <p:nvPr/>
          </p:nvSpPr>
          <p:spPr>
            <a:xfrm>
              <a:off x="4271648" y="1806312"/>
              <a:ext cx="1981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Locais Alternativos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FD53426-1B28-6F0F-9157-28E523AF6BC7}"/>
                </a:ext>
              </a:extLst>
            </p:cNvPr>
            <p:cNvSpPr txBox="1"/>
            <p:nvPr/>
          </p:nvSpPr>
          <p:spPr>
            <a:xfrm>
              <a:off x="6407237" y="1806312"/>
              <a:ext cx="1981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Melhores Projetos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FC91C72B-9ADF-1716-EE29-42D02AD0E11C}"/>
                </a:ext>
              </a:extLst>
            </p:cNvPr>
            <p:cNvSpPr/>
            <p:nvPr/>
          </p:nvSpPr>
          <p:spPr bwMode="auto">
            <a:xfrm>
              <a:off x="1752600" y="2859977"/>
              <a:ext cx="228600" cy="457200"/>
            </a:xfrm>
            <a:prstGeom prst="rect">
              <a:avLst/>
            </a:prstGeom>
            <a:noFill/>
            <a:ln w="28575" cap="flat" cmpd="sng" algn="ctr">
              <a:solidFill>
                <a:srgbClr val="081B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1E3586F-F30A-072F-485A-F3286E1651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81200" y="1757735"/>
              <a:ext cx="2218660" cy="11022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2900D425-6F7F-AF14-A514-BD8633A793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3317177"/>
              <a:ext cx="2215507" cy="227718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2C0A15D1-9266-F652-6CE9-4F5CCA6B2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125" t="10536" r="20000" b="9044"/>
            <a:stretch/>
          </p:blipFill>
          <p:spPr>
            <a:xfrm>
              <a:off x="9017060" y="1737409"/>
              <a:ext cx="2717740" cy="3856953"/>
            </a:xfrm>
            <a:prstGeom prst="rect">
              <a:avLst/>
            </a:prstGeom>
          </p:spPr>
        </p:pic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ABD01CAC-B693-06C9-F458-2657ED66A035}"/>
                </a:ext>
              </a:extLst>
            </p:cNvPr>
            <p:cNvSpPr/>
            <p:nvPr/>
          </p:nvSpPr>
          <p:spPr bwMode="auto">
            <a:xfrm>
              <a:off x="7244824" y="2783777"/>
              <a:ext cx="984776" cy="1295400"/>
            </a:xfrm>
            <a:prstGeom prst="rect">
              <a:avLst/>
            </a:prstGeom>
            <a:noFill/>
            <a:ln w="25400" cap="flat" cmpd="sng" algn="ctr">
              <a:solidFill>
                <a:srgbClr val="081B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64354C9-A694-A21C-504B-D31DB306B6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4061456"/>
              <a:ext cx="782364" cy="153290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9FD5D86E-1325-3205-3E1E-DFBE81520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07702" y="1757735"/>
              <a:ext cx="804262" cy="10551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1" name="Rectangle: Rounded Corners 6">
              <a:extLst>
                <a:ext uri="{FF2B5EF4-FFF2-40B4-BE49-F238E27FC236}">
                  <a16:creationId xmlns:a16="http://schemas.microsoft.com/office/drawing/2014/main" id="{B4F7E0A6-BFDE-FF12-72AE-31CEA331112B}"/>
                </a:ext>
              </a:extLst>
            </p:cNvPr>
            <p:cNvSpPr/>
            <p:nvPr/>
          </p:nvSpPr>
          <p:spPr>
            <a:xfrm>
              <a:off x="4196707" y="5617638"/>
              <a:ext cx="4253648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Orçamentos Preliminares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6">
              <a:extLst>
                <a:ext uri="{FF2B5EF4-FFF2-40B4-BE49-F238E27FC236}">
                  <a16:creationId xmlns:a16="http://schemas.microsoft.com/office/drawing/2014/main" id="{C5BE6FA1-4659-27EB-8FDA-B5B7B3067EDF}"/>
                </a:ext>
              </a:extLst>
            </p:cNvPr>
            <p:cNvSpPr/>
            <p:nvPr/>
          </p:nvSpPr>
          <p:spPr>
            <a:xfrm>
              <a:off x="9011964" y="5614688"/>
              <a:ext cx="2707230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Orçamento Final (OPE)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Arrow: Right 9">
              <a:extLst>
                <a:ext uri="{FF2B5EF4-FFF2-40B4-BE49-F238E27FC236}">
                  <a16:creationId xmlns:a16="http://schemas.microsoft.com/office/drawing/2014/main" id="{A2E7DF51-D9A1-623C-E212-0EDD3C0F8507}"/>
                </a:ext>
              </a:extLst>
            </p:cNvPr>
            <p:cNvSpPr/>
            <p:nvPr/>
          </p:nvSpPr>
          <p:spPr>
            <a:xfrm>
              <a:off x="8581584" y="5674800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32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Lacunas do Módulo de Engenharia</a:t>
            </a:r>
          </a:p>
          <a:p>
            <a:pPr marL="63500" indent="0">
              <a:buNone/>
            </a:pPr>
            <a:r>
              <a:rPr lang="pt-BR" dirty="0"/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Dimensionamento da potência da bomba 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Custos no </a:t>
            </a:r>
            <a:r>
              <a:rPr lang="pt-BR" b="1" i="1" dirty="0"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Próximos passos</a:t>
            </a:r>
          </a:p>
          <a:p>
            <a:pPr marL="6350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: Rounded Corners 6">
            <a:extLst>
              <a:ext uri="{FF2B5EF4-FFF2-40B4-BE49-F238E27FC236}">
                <a16:creationId xmlns:a16="http://schemas.microsoft.com/office/drawing/2014/main" id="{4ED2883B-DC67-9D8F-A286-A1F3319D844F}"/>
              </a:ext>
            </a:extLst>
          </p:cNvPr>
          <p:cNvSpPr/>
          <p:nvPr/>
        </p:nvSpPr>
        <p:spPr>
          <a:xfrm>
            <a:off x="8153400" y="3911444"/>
            <a:ext cx="3581400" cy="515421"/>
          </a:xfrm>
          <a:prstGeom prst="round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Myriad Pro" panose="020B0503030403020204" pitchFamily="34" charset="0"/>
              </a:rPr>
              <a:t>Busca Intensiva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6B1464C3-0C75-E5E5-D8D9-A748197E74E3}"/>
              </a:ext>
            </a:extLst>
          </p:cNvPr>
          <p:cNvSpPr/>
          <p:nvPr/>
        </p:nvSpPr>
        <p:spPr>
          <a:xfrm>
            <a:off x="8153400" y="2057400"/>
            <a:ext cx="3657600" cy="1810661"/>
          </a:xfrm>
          <a:prstGeom prst="round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r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chemeClr val="bg1">
                    <a:lumMod val="95000"/>
                  </a:schemeClr>
                </a:solidFill>
                <a:latin typeface="Myriad Pro" panose="020B0503030403020204" pitchFamily="34" charset="0"/>
              </a:rPr>
              <a:t>Projetos de Engenharia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0A10E30E-AC6C-7E64-54D6-642F4EF4E5DD}"/>
              </a:ext>
            </a:extLst>
          </p:cNvPr>
          <p:cNvCxnSpPr>
            <a:cxnSpLocks/>
          </p:cNvCxnSpPr>
          <p:nvPr/>
        </p:nvCxnSpPr>
        <p:spPr bwMode="auto">
          <a:xfrm>
            <a:off x="5715000" y="2133600"/>
            <a:ext cx="6019800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6366C2F9-40B3-B41D-3C9D-17E054A6F948}"/>
              </a:ext>
            </a:extLst>
          </p:cNvPr>
          <p:cNvCxnSpPr>
            <a:cxnSpLocks/>
          </p:cNvCxnSpPr>
          <p:nvPr/>
        </p:nvCxnSpPr>
        <p:spPr bwMode="auto">
          <a:xfrm flipV="1">
            <a:off x="5715000" y="3868061"/>
            <a:ext cx="6019800" cy="18139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D7553E3-F234-DFA2-7F7B-59C715F6E607}"/>
              </a:ext>
            </a:extLst>
          </p:cNvPr>
          <p:cNvCxnSpPr>
            <a:cxnSpLocks/>
          </p:cNvCxnSpPr>
          <p:nvPr/>
        </p:nvCxnSpPr>
        <p:spPr bwMode="auto">
          <a:xfrm flipV="1">
            <a:off x="5715000" y="4426865"/>
            <a:ext cx="6019800" cy="21281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14533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Lacunas do Módulo de Engenharia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Dimensionamento da potência da bomba 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Custos no </a:t>
            </a: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Próximos passos</a:t>
            </a:r>
          </a:p>
          <a:p>
            <a:pPr marL="63500" indent="0">
              <a:buNone/>
            </a:pP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35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Aplicação de conceitos básicos no módulo de engenharia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Verificação de premissas adotadas e das soluções do </a:t>
            </a:r>
            <a:r>
              <a:rPr lang="pt-BR" i="1" dirty="0"/>
              <a:t>workflow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da bomba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Relevância do tempo de resposta no dimensionamento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Proposição de soluções para alternativas de velocidade variável (benefícios e custos)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Critérios de dimensionamento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A priori</a:t>
            </a:r>
            <a:r>
              <a:rPr lang="pt-BR" dirty="0"/>
              <a:t>, manutenção dos critérios definidos pelo Manual de Inventário para usinas convencionais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Definição de critérios para usinas reversíveis, sempre que possível, baseados em comparação com as convencionais, por exemplo: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velocidades admissíveis em determinada estrutura – maiores ou menores?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equipamentos em cada estrutura (tipo e quantidade)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Lacunas do Módulo de Engenharia para UHR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547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Soluções para faixa de quedas mais altas, com inclusão de </a:t>
            </a:r>
            <a:r>
              <a:rPr lang="pt-BR" i="1" dirty="0" err="1"/>
              <a:t>templates</a:t>
            </a:r>
            <a:r>
              <a:rPr lang="pt-BR" i="1" dirty="0"/>
              <a:t> </a:t>
            </a:r>
            <a:r>
              <a:rPr lang="pt-BR" dirty="0"/>
              <a:t>com conjunto ternários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físico das bombas e das casas de forças com possível interação com a 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Definição dos elementos e quantidades típicas dos eletromecânicos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Avaliação dos custos no </a:t>
            </a:r>
            <a:r>
              <a:rPr lang="pt-BR" i="1" dirty="0"/>
              <a:t>screening</a:t>
            </a:r>
            <a:r>
              <a:rPr lang="pt-BR" dirty="0"/>
              <a:t> e na engenharia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Verificação da ordem de grandeza dos valores obtidos e coeficientes dos componentes do </a:t>
            </a:r>
            <a:r>
              <a:rPr lang="pt-BR" i="1" dirty="0"/>
              <a:t>screening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Verificação dos valores obtidos para equipamentos no orçamento final </a:t>
            </a:r>
            <a:endParaRPr lang="pt-BR" i="1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Soluções para custos de equipamentos com possível interação com a GE (curvas e pesos)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Análise visual dos arranjos simplificados produzidos na interface do HERA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Sugestões para os traçados e o posicionamento padronizado das estruturas hidráulicas nos arranjos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Soluções para o material da barragem em função da topografia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Lacunas do Módulo de Engenharia para UHR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648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lvl="1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Lacunas do Módulo de Engenharia</a:t>
            </a:r>
          </a:p>
          <a:p>
            <a:pPr marL="63500" indent="0">
              <a:buNone/>
            </a:pPr>
            <a:r>
              <a:rPr lang="pt-BR" dirty="0"/>
              <a:t>Temas para discussão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ea typeface="+mn-ea"/>
                <a:cs typeface="+mn-cs"/>
              </a:rPr>
              <a:t>Dimensionamento da potência da bomba 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Critérios de dimensionamento e arranjo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Volumes e custos para conjuntos reversíveis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Custos no </a:t>
            </a:r>
            <a:r>
              <a:rPr lang="pt-BR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screening</a:t>
            </a:r>
          </a:p>
          <a:p>
            <a:pPr marL="749300" lvl="2" indent="-342900">
              <a:lnSpc>
                <a:spcPct val="100000"/>
              </a:lnSpc>
              <a:spcAft>
                <a:spcPts val="1800"/>
              </a:spcAft>
              <a:buSzPct val="50000"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1978563228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1486</Words>
  <Application>Microsoft Office PowerPoint</Application>
  <PresentationFormat>Widescreen</PresentationFormat>
  <Paragraphs>394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Symbol</vt:lpstr>
      <vt:lpstr>Myriad Pro Black</vt:lpstr>
      <vt:lpstr>Myriad Pro</vt:lpstr>
      <vt:lpstr>Minion</vt:lpstr>
      <vt:lpstr>Arial</vt:lpstr>
      <vt:lpstr>Cambria Math</vt:lpstr>
      <vt:lpstr>Tahoma</vt:lpstr>
      <vt:lpstr>PSR_Template_PPT_3.1_por</vt:lpstr>
      <vt:lpstr>1_PSR_Template_PPT_3.1_por</vt:lpstr>
      <vt:lpstr>Apresentação do PowerPoint</vt:lpstr>
      <vt:lpstr>P&amp;D - Usinas Hidrelétricas Reversíveis</vt:lpstr>
      <vt:lpstr>Diretrizes Gerais</vt:lpstr>
      <vt:lpstr>Fluxograma do Módulo de Usinas Reversíveis no HERA</vt:lpstr>
      <vt:lpstr>Sumário</vt:lpstr>
      <vt:lpstr>Sumário</vt:lpstr>
      <vt:lpstr>Lacunas do Módulo de Engenharia para UHR</vt:lpstr>
      <vt:lpstr>Lacunas do Módulo de Engenharia para UHR</vt:lpstr>
      <vt:lpstr>Sumário</vt:lpstr>
      <vt:lpstr>Temas para discussão</vt:lpstr>
      <vt:lpstr>Temas para discussão</vt:lpstr>
      <vt:lpstr>Sumário</vt:lpstr>
      <vt:lpstr>Temas para discussão</vt:lpstr>
      <vt:lpstr>Temas para discussão</vt:lpstr>
      <vt:lpstr>Sumário</vt:lpstr>
      <vt:lpstr>Temas para discussão</vt:lpstr>
      <vt:lpstr>Temas para discussão</vt:lpstr>
      <vt:lpstr>Sumário</vt:lpstr>
      <vt:lpstr>Fluxograma do Módulo de Usinas Reversíveis no HERA</vt:lpstr>
      <vt:lpstr>Temas para discussão</vt:lpstr>
      <vt:lpstr>Temas para discussão</vt:lpstr>
      <vt:lpstr>Temas para discussão</vt:lpstr>
      <vt:lpstr>Temas para discussão</vt:lpstr>
      <vt:lpstr>Sumário</vt:lpstr>
      <vt:lpstr>Temas para discussão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196</cp:revision>
  <dcterms:created xsi:type="dcterms:W3CDTF">2021-02-05T13:54:58Z</dcterms:created>
  <dcterms:modified xsi:type="dcterms:W3CDTF">2022-08-04T13:25:40Z</dcterms:modified>
</cp:coreProperties>
</file>